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 id="2147483674" r:id="rId5"/>
  </p:sldMasterIdLst>
  <p:notesMasterIdLst>
    <p:notesMasterId r:id="rId11"/>
  </p:notesMasterIdLst>
  <p:handoutMasterIdLst>
    <p:handoutMasterId r:id="rId12"/>
  </p:handoutMasterIdLst>
  <p:sldIdLst>
    <p:sldId id="261" r:id="rId6"/>
    <p:sldId id="258" r:id="rId7"/>
    <p:sldId id="259" r:id="rId8"/>
    <p:sldId id="260" r:id="rId9"/>
    <p:sldId id="257" r:id="rId10"/>
  </p:sldIdLst>
  <p:sldSz cx="9144000" cy="6858000" type="screen4x3"/>
  <p:notesSz cx="6797675" cy="992822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127">
          <p15:clr>
            <a:srgbClr val="A4A3A4"/>
          </p15:clr>
        </p15:guide>
        <p15:guide id="2" pos="214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56635"/>
    <a:srgbClr val="762123"/>
    <a:srgbClr val="EC821C"/>
    <a:srgbClr val="CBF5DC"/>
    <a:srgbClr val="93E9B6"/>
    <a:srgbClr val="F6C798"/>
    <a:srgbClr val="E49C9E"/>
    <a:srgbClr val="156834"/>
    <a:srgbClr val="DA787A"/>
    <a:srgbClr val="15673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1E171933-4619-4E11-9A3F-F7608DF75F80}" styleName="Medium Style 1 - Accent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a:noFill/>
            </a:ln>
          </a:insideV>
        </a:tcBdr>
        <a:fill>
          <a:solidFill>
            <a:schemeClr val="lt1"/>
          </a:solidFill>
        </a:fill>
      </a:tcStyle>
    </a:wholeTbl>
    <a:band1H>
      <a:tcStyle>
        <a:tcBdr/>
        <a:fill>
          <a:solidFill>
            <a:schemeClr val="accent4">
              <a:tint val="20000"/>
            </a:schemeClr>
          </a:solidFill>
        </a:fill>
      </a:tcStyle>
    </a:band1H>
    <a:band1V>
      <a:tcStyle>
        <a:tcBdr/>
        <a:fill>
          <a:solidFill>
            <a:schemeClr val="accent4">
              <a:tint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solidFill>
            <a:schemeClr val="lt1"/>
          </a:solidFill>
        </a:fill>
      </a:tcStyle>
    </a:lastRow>
    <a:firstRow>
      <a:tcTxStyle b="on">
        <a:fontRef idx="minor">
          <a:scrgbClr r="0" g="0" b="0"/>
        </a:fontRef>
        <a:schemeClr val="lt1"/>
      </a:tcTxStyle>
      <a:tcStyle>
        <a:tcBdr/>
        <a:fill>
          <a:solidFill>
            <a:schemeClr val="accent4"/>
          </a:solidFill>
        </a:fill>
      </a:tcStyle>
    </a:firstRow>
  </a:tblStyle>
  <a:tblStyle styleId="{EB9631B5-78F2-41C9-869B-9F39066F8104}" styleName="Medium Style 3 - Accent 4">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4"/>
          </a:solidFill>
        </a:fill>
      </a:tcStyle>
    </a:lastCol>
    <a:firstCol>
      <a:tcTxStyle b="on">
        <a:fontRef idx="minor">
          <a:scrgbClr r="0" g="0" b="0"/>
        </a:fontRef>
        <a:schemeClr val="lt1"/>
      </a:tcTxStyle>
      <a:tcStyle>
        <a:tcBdr/>
        <a:fill>
          <a:solidFill>
            <a:schemeClr val="accent4"/>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4"/>
          </a:solidFill>
        </a:fill>
      </a:tcStyle>
    </a:firstRow>
  </a:tblStyle>
  <a:tblStyle styleId="{775DCB02-9BB8-47FD-8907-85C794F793BA}" styleName="Themed Style 1 - Accent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18603FDC-E32A-4AB5-989C-0864C3EAD2B8}" styleName="Themed Style 2 - Accent 2">
    <a:tblBg>
      <a:fillRef idx="3">
        <a:schemeClr val="accent2"/>
      </a:fillRef>
      <a:effectRef idx="3">
        <a:schemeClr val="accent2"/>
      </a:effectRef>
    </a:tblBg>
    <a:wholeTbl>
      <a:tcTxStyle>
        <a:fontRef idx="minor">
          <a:scrgbClr r="0" g="0" b="0"/>
        </a:fontRef>
        <a:schemeClr val="lt1"/>
      </a:tcTxStyle>
      <a:tcStyle>
        <a:tcBdr>
          <a:left>
            <a:lnRef idx="1">
              <a:schemeClr val="accent2">
                <a:tint val="50000"/>
              </a:schemeClr>
            </a:lnRef>
          </a:left>
          <a:right>
            <a:lnRef idx="1">
              <a:schemeClr val="accent2">
                <a:tint val="50000"/>
              </a:schemeClr>
            </a:lnRef>
          </a:right>
          <a:top>
            <a:lnRef idx="1">
              <a:schemeClr val="accent2">
                <a:tint val="50000"/>
              </a:schemeClr>
            </a:lnRef>
          </a:top>
          <a:bottom>
            <a:lnRef idx="1">
              <a:schemeClr val="accent2">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5854" autoAdjust="0"/>
    <p:restoredTop sz="93381" autoAdjust="0"/>
  </p:normalViewPr>
  <p:slideViewPr>
    <p:cSldViewPr>
      <p:cViewPr varScale="1">
        <p:scale>
          <a:sx n="74" d="100"/>
          <a:sy n="74" d="100"/>
        </p:scale>
        <p:origin x="1662" y="72"/>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p:cViewPr varScale="1">
        <p:scale>
          <a:sx n="61" d="100"/>
          <a:sy n="61" d="100"/>
        </p:scale>
        <p:origin x="-2922" y="-96"/>
      </p:cViewPr>
      <p:guideLst>
        <p:guide orient="horz" pos="3127"/>
        <p:guide pos="2141"/>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presProps" Target="presProps.xml"/><Relationship Id="rId3" Type="http://schemas.openxmlformats.org/officeDocument/2006/relationships/customXml" Target="../customXml/item3.xml"/><Relationship Id="rId7" Type="http://schemas.openxmlformats.org/officeDocument/2006/relationships/slide" Target="slides/slide2.xml"/><Relationship Id="rId12" Type="http://schemas.openxmlformats.org/officeDocument/2006/relationships/handoutMaster" Target="handoutMasters/handoutMaster1.xml"/><Relationship Id="rId2" Type="http://schemas.openxmlformats.org/officeDocument/2006/relationships/customXml" Target="../customXml/item2.xml"/><Relationship Id="rId16"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notesMaster" Target="notesMasters/notesMaster1.xml"/><Relationship Id="rId5" Type="http://schemas.openxmlformats.org/officeDocument/2006/relationships/slideMaster" Target="slideMasters/slideMaster2.xml"/><Relationship Id="rId15" Type="http://schemas.openxmlformats.org/officeDocument/2006/relationships/theme" Target="theme/theme1.xml"/><Relationship Id="rId10" Type="http://schemas.openxmlformats.org/officeDocument/2006/relationships/slide" Target="slides/slide5.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6400" cy="4968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49688" y="0"/>
            <a:ext cx="2946400" cy="496888"/>
          </a:xfrm>
          <a:prstGeom prst="rect">
            <a:avLst/>
          </a:prstGeom>
        </p:spPr>
        <p:txBody>
          <a:bodyPr vert="horz" lIns="91440" tIns="45720" rIns="91440" bIns="45720" rtlCol="0"/>
          <a:lstStyle>
            <a:lvl1pPr algn="r">
              <a:defRPr sz="1200"/>
            </a:lvl1pPr>
          </a:lstStyle>
          <a:p>
            <a:fld id="{4C8D1A6B-FE55-42ED-84F6-A119C21957C2}" type="datetimeFigureOut">
              <a:rPr lang="en-US" smtClean="0"/>
              <a:pPr/>
              <a:t>6/6/2018</a:t>
            </a:fld>
            <a:endParaRPr lang="en-US"/>
          </a:p>
        </p:txBody>
      </p:sp>
      <p:sp>
        <p:nvSpPr>
          <p:cNvPr id="4" name="Footer Placeholder 3"/>
          <p:cNvSpPr>
            <a:spLocks noGrp="1"/>
          </p:cNvSpPr>
          <p:nvPr>
            <p:ph type="ftr" sz="quarter" idx="2"/>
          </p:nvPr>
        </p:nvSpPr>
        <p:spPr>
          <a:xfrm>
            <a:off x="0" y="9429750"/>
            <a:ext cx="2946400" cy="496888"/>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49688" y="9429750"/>
            <a:ext cx="2946400" cy="496888"/>
          </a:xfrm>
          <a:prstGeom prst="rect">
            <a:avLst/>
          </a:prstGeom>
        </p:spPr>
        <p:txBody>
          <a:bodyPr vert="horz" lIns="91440" tIns="45720" rIns="91440" bIns="45720" rtlCol="0" anchor="b"/>
          <a:lstStyle>
            <a:lvl1pPr algn="r">
              <a:defRPr sz="1200"/>
            </a:lvl1pPr>
          </a:lstStyle>
          <a:p>
            <a:fld id="{7B38CDC3-EE21-4690-9123-29E5B27C22FA}" type="slidenum">
              <a:rPr lang="en-US" smtClean="0"/>
              <a:pPr/>
              <a:t>‹#›</a:t>
            </a:fld>
            <a:endParaRPr lang="en-US"/>
          </a:p>
        </p:txBody>
      </p:sp>
    </p:spTree>
    <p:extLst>
      <p:ext uri="{BB962C8B-B14F-4D97-AF65-F5344CB8AC3E}">
        <p14:creationId xmlns:p14="http://schemas.microsoft.com/office/powerpoint/2010/main" val="299288192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6411"/>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50443" y="0"/>
            <a:ext cx="2945659" cy="496411"/>
          </a:xfrm>
          <a:prstGeom prst="rect">
            <a:avLst/>
          </a:prstGeom>
        </p:spPr>
        <p:txBody>
          <a:bodyPr vert="horz" lIns="91440" tIns="45720" rIns="91440" bIns="45720" rtlCol="0"/>
          <a:lstStyle>
            <a:lvl1pPr algn="r">
              <a:defRPr sz="1200"/>
            </a:lvl1pPr>
          </a:lstStyle>
          <a:p>
            <a:fld id="{9344980D-33A7-4030-B390-DC47B54376D7}" type="datetimeFigureOut">
              <a:rPr lang="en-US" smtClean="0"/>
              <a:pPr/>
              <a:t>6/6/2018</a:t>
            </a:fld>
            <a:endParaRPr lang="en-US"/>
          </a:p>
        </p:txBody>
      </p:sp>
      <p:sp>
        <p:nvSpPr>
          <p:cNvPr id="4" name="Slide Image Placeholder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79768" y="4715907"/>
            <a:ext cx="5438140" cy="4467701"/>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9430091"/>
            <a:ext cx="2945659" cy="496411"/>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50443" y="9430091"/>
            <a:ext cx="2945659" cy="496411"/>
          </a:xfrm>
          <a:prstGeom prst="rect">
            <a:avLst/>
          </a:prstGeom>
        </p:spPr>
        <p:txBody>
          <a:bodyPr vert="horz" lIns="91440" tIns="45720" rIns="91440" bIns="45720" rtlCol="0" anchor="b"/>
          <a:lstStyle>
            <a:lvl1pPr algn="r">
              <a:defRPr sz="1200"/>
            </a:lvl1pPr>
          </a:lstStyle>
          <a:p>
            <a:fld id="{A85DB3CD-82CE-4D61-A55F-4B85DC44DBC7}" type="slidenum">
              <a:rPr lang="en-US" smtClean="0"/>
              <a:pPr/>
              <a:t>‹#›</a:t>
            </a:fld>
            <a:endParaRPr lang="en-US"/>
          </a:p>
        </p:txBody>
      </p:sp>
    </p:spTree>
    <p:extLst>
      <p:ext uri="{BB962C8B-B14F-4D97-AF65-F5344CB8AC3E}">
        <p14:creationId xmlns:p14="http://schemas.microsoft.com/office/powerpoint/2010/main" val="221842872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85DB3CD-82CE-4D61-A55F-4B85DC44DBC7}" type="slidenum">
              <a:rPr lang="en-US" smtClean="0"/>
              <a:pPr/>
              <a:t>1</a:t>
            </a:fld>
            <a:endParaRPr lang="en-US" dirty="0"/>
          </a:p>
        </p:txBody>
      </p:sp>
    </p:spTree>
    <p:extLst>
      <p:ext uri="{BB962C8B-B14F-4D97-AF65-F5344CB8AC3E}">
        <p14:creationId xmlns:p14="http://schemas.microsoft.com/office/powerpoint/2010/main" val="155721650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png"/><Relationship Id="rId1" Type="http://schemas.openxmlformats.org/officeDocument/2006/relationships/slideMaster" Target="../slideMasters/slideMaster2.xml"/><Relationship Id="rId6" Type="http://schemas.openxmlformats.org/officeDocument/2006/relationships/image" Target="../media/image2.png"/><Relationship Id="rId5" Type="http://schemas.openxmlformats.org/officeDocument/2006/relationships/image" Target="../media/image9.png"/><Relationship Id="rId4" Type="http://schemas.openxmlformats.org/officeDocument/2006/relationships/image" Target="../media/image7.jpeg"/></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6.jpeg"/><Relationship Id="rId7" Type="http://schemas.openxmlformats.org/officeDocument/2006/relationships/image" Target="cid:image001.png@01D16D8C.9C905A10" TargetMode="External"/><Relationship Id="rId2" Type="http://schemas.openxmlformats.org/officeDocument/2006/relationships/image" Target="../media/image5.png"/><Relationship Id="rId1" Type="http://schemas.openxmlformats.org/officeDocument/2006/relationships/slideMaster" Target="../slideMasters/slideMaster2.xml"/><Relationship Id="rId6" Type="http://schemas.openxmlformats.org/officeDocument/2006/relationships/image" Target="../media/image8.png"/><Relationship Id="rId5" Type="http://schemas.openxmlformats.org/officeDocument/2006/relationships/image" Target="../media/image2.png"/><Relationship Id="rId4" Type="http://schemas.openxmlformats.org/officeDocument/2006/relationships/image" Target="../media/image7.jpe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10" name="Text Placeholder 9"/>
          <p:cNvSpPr>
            <a:spLocks noGrp="1"/>
          </p:cNvSpPr>
          <p:nvPr>
            <p:ph type="body" sz="quarter" idx="11" hasCustomPrompt="1"/>
          </p:nvPr>
        </p:nvSpPr>
        <p:spPr>
          <a:xfrm>
            <a:off x="838200" y="1752600"/>
            <a:ext cx="7124700" cy="1143000"/>
          </a:xfrm>
          <a:prstGeom prst="rect">
            <a:avLst/>
          </a:prstGeom>
        </p:spPr>
        <p:txBody>
          <a:bodyPr/>
          <a:lstStyle>
            <a:lvl1pPr marL="114300" indent="0" algn="ctr">
              <a:buNone/>
              <a:defRPr sz="4800">
                <a:latin typeface="Gill Sans" pitchFamily="34" charset="0"/>
              </a:defRPr>
            </a:lvl1pPr>
          </a:lstStyle>
          <a:p>
            <a:pPr lvl="0"/>
            <a:r>
              <a:rPr lang="en-US" dirty="0"/>
              <a:t>Title of presentation here</a:t>
            </a:r>
          </a:p>
        </p:txBody>
      </p:sp>
      <p:sp>
        <p:nvSpPr>
          <p:cNvPr id="12" name="Text Placeholder 11"/>
          <p:cNvSpPr>
            <a:spLocks noGrp="1"/>
          </p:cNvSpPr>
          <p:nvPr>
            <p:ph type="body" sz="quarter" idx="12" hasCustomPrompt="1"/>
          </p:nvPr>
        </p:nvSpPr>
        <p:spPr>
          <a:xfrm>
            <a:off x="2360613" y="3581400"/>
            <a:ext cx="4575175" cy="1219200"/>
          </a:xfrm>
          <a:prstGeom prst="rect">
            <a:avLst/>
          </a:prstGeom>
        </p:spPr>
        <p:txBody>
          <a:bodyPr/>
          <a:lstStyle>
            <a:lvl1pPr marL="114300" indent="0" algn="ctr">
              <a:buNone/>
              <a:defRPr>
                <a:latin typeface="Gill Sans" pitchFamily="34" charset="0"/>
              </a:defRPr>
            </a:lvl1pPr>
            <a:lvl2pPr marL="411480" indent="0">
              <a:buNone/>
              <a:defRPr/>
            </a:lvl2pPr>
            <a:lvl3pPr marL="777240" indent="0">
              <a:buNone/>
              <a:defRPr/>
            </a:lvl3pPr>
            <a:lvl4pPr marL="1051560" indent="0">
              <a:buNone/>
              <a:defRPr/>
            </a:lvl4pPr>
          </a:lstStyle>
          <a:p>
            <a:pPr lvl="0"/>
            <a:r>
              <a:rPr lang="en-US" dirty="0"/>
              <a:t>Name(s) of presenter(s)</a:t>
            </a:r>
            <a:br>
              <a:rPr lang="en-US" dirty="0"/>
            </a:br>
            <a:r>
              <a:rPr lang="en-US" dirty="0"/>
              <a:t>Organizational affiliation</a:t>
            </a:r>
            <a:br>
              <a:rPr lang="en-US" dirty="0"/>
            </a:br>
            <a:r>
              <a:rPr lang="en-US" dirty="0"/>
              <a:t>Event name, place and dates</a:t>
            </a:r>
          </a:p>
        </p:txBody>
      </p:sp>
      <p:pic>
        <p:nvPicPr>
          <p:cNvPr id="6" name="Picture 5"/>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737725" y="5907790"/>
            <a:ext cx="5848350" cy="666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1_address">
    <p:spTree>
      <p:nvGrpSpPr>
        <p:cNvPr id="1" name=""/>
        <p:cNvGrpSpPr/>
        <p:nvPr/>
      </p:nvGrpSpPr>
      <p:grpSpPr>
        <a:xfrm>
          <a:off x="0" y="0"/>
          <a:ext cx="0" cy="0"/>
          <a:chOff x="0" y="0"/>
          <a:chExt cx="0" cy="0"/>
        </a:xfrm>
      </p:grpSpPr>
      <p:sp>
        <p:nvSpPr>
          <p:cNvPr id="15" name="TextBox 14"/>
          <p:cNvSpPr txBox="1"/>
          <p:nvPr userDrawn="1"/>
        </p:nvSpPr>
        <p:spPr>
          <a:xfrm>
            <a:off x="0" y="3048000"/>
            <a:ext cx="9144000" cy="1138773"/>
          </a:xfrm>
          <a:prstGeom prst="rect">
            <a:avLst/>
          </a:prstGeom>
          <a:noFill/>
        </p:spPr>
        <p:txBody>
          <a:bodyPr wrap="square" rtlCol="0">
            <a:spAutoFit/>
          </a:bodyPr>
          <a:lstStyle/>
          <a:p>
            <a:pPr algn="ctr"/>
            <a:r>
              <a:rPr lang="en-US" sz="2400" i="1" dirty="0">
                <a:solidFill>
                  <a:srgbClr val="156734"/>
                </a:solidFill>
              </a:rPr>
              <a:t>Africa Research in Sustainable Intensification for the Next Generation</a:t>
            </a:r>
          </a:p>
          <a:p>
            <a:pPr algn="ctr"/>
            <a:r>
              <a:rPr lang="en-US" sz="4400" dirty="0">
                <a:solidFill>
                  <a:srgbClr val="156734"/>
                </a:solidFill>
              </a:rPr>
              <a:t>africa-rising.net</a:t>
            </a:r>
            <a:endParaRPr lang="en-US" sz="4400" b="1" i="1" dirty="0">
              <a:solidFill>
                <a:srgbClr val="156734"/>
              </a:solidFill>
            </a:endParaRPr>
          </a:p>
        </p:txBody>
      </p:sp>
      <p:grpSp>
        <p:nvGrpSpPr>
          <p:cNvPr id="2" name="Group 1"/>
          <p:cNvGrpSpPr/>
          <p:nvPr userDrawn="1"/>
        </p:nvGrpSpPr>
        <p:grpSpPr>
          <a:xfrm>
            <a:off x="1182636" y="5486400"/>
            <a:ext cx="7086600" cy="857635"/>
            <a:chOff x="1451698" y="5798343"/>
            <a:chExt cx="5863502" cy="709613"/>
          </a:xfrm>
        </p:grpSpPr>
        <p:pic>
          <p:nvPicPr>
            <p:cNvPr id="7" name="Picture 3"/>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51698" y="5798343"/>
              <a:ext cx="709613" cy="7096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 name="Picture 12" descr="P:\logos\i\ifpri\IFPRI_Logo_Standard.jp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094392" y="5798343"/>
              <a:ext cx="391511" cy="709613"/>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7" descr="P:\logos\i\iita\IITA_regular-sienna_with slogan (2).JPG"/>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6191983" y="5867400"/>
              <a:ext cx="1123217" cy="564356"/>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10" name="Group 9"/>
          <p:cNvGrpSpPr>
            <a:grpSpLocks/>
          </p:cNvGrpSpPr>
          <p:nvPr userDrawn="1"/>
        </p:nvGrpSpPr>
        <p:grpSpPr bwMode="auto">
          <a:xfrm>
            <a:off x="1188668" y="6543671"/>
            <a:ext cx="7686540" cy="230832"/>
            <a:chOff x="1066800" y="6543986"/>
            <a:chExt cx="7305540" cy="229893"/>
          </a:xfrm>
        </p:grpSpPr>
        <p:sp>
          <p:nvSpPr>
            <p:cNvPr id="11" name="TextBox 6"/>
            <p:cNvSpPr txBox="1">
              <a:spLocks noChangeArrowheads="1"/>
            </p:cNvSpPr>
            <p:nvPr/>
          </p:nvSpPr>
          <p:spPr bwMode="auto">
            <a:xfrm>
              <a:off x="1676400" y="6543986"/>
              <a:ext cx="6695940" cy="2298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auto" hangingPunct="1">
                <a:spcBef>
                  <a:spcPts val="0"/>
                </a:spcBef>
                <a:spcAft>
                  <a:spcPts val="0"/>
                </a:spcAft>
                <a:buClr>
                  <a:srgbClr val="5F0500"/>
                </a:buClr>
                <a:defRPr/>
              </a:pPr>
              <a:r>
                <a:rPr lang="en-US" sz="900" i="1" dirty="0">
                  <a:latin typeface="+mj-lt"/>
                </a:rPr>
                <a:t>The presentation has a Creative Commons </a:t>
              </a:r>
              <a:r>
                <a:rPr lang="en-US" sz="900" i="1" dirty="0" err="1">
                  <a:latin typeface="+mj-lt"/>
                </a:rPr>
                <a:t>licence</a:t>
              </a:r>
              <a:r>
                <a:rPr lang="en-US" sz="900" i="1" dirty="0">
                  <a:latin typeface="+mj-lt"/>
                </a:rPr>
                <a:t>. You are free to re-use or distribute this work, provided credit is given to ILRI.</a:t>
              </a:r>
              <a:endParaRPr lang="en-US" sz="900" dirty="0">
                <a:latin typeface="+mj-lt"/>
              </a:endParaRPr>
            </a:p>
          </p:txBody>
        </p:sp>
        <p:pic>
          <p:nvPicPr>
            <p:cNvPr id="12" name="Picture 11" descr="P:\Pictures&amp;Resources\Icons\by-nc-sa.png"/>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1066800" y="6554505"/>
              <a:ext cx="598485" cy="2097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13" name="Picture 12"/>
          <p:cNvPicPr>
            <a:picLocks noChangeAspect="1" noChangeArrowheads="1"/>
          </p:cNvPicPr>
          <p:nvPr userDrawn="1"/>
        </p:nvPicPr>
        <p:blipFill>
          <a:blip r:embed="rId6" cstate="print">
            <a:extLst>
              <a:ext uri="{28A0092B-C50C-407E-A947-70E740481C1C}">
                <a14:useLocalDpi xmlns:a14="http://schemas.microsoft.com/office/drawing/2010/main" val="0"/>
              </a:ext>
            </a:extLst>
          </a:blip>
          <a:srcRect/>
          <a:stretch>
            <a:fillRect/>
          </a:stretch>
        </p:blipFill>
        <p:spPr bwMode="auto">
          <a:xfrm>
            <a:off x="-9939" y="0"/>
            <a:ext cx="9144000" cy="13489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61394721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1_Custom Layout">
    <p:spTree>
      <p:nvGrpSpPr>
        <p:cNvPr id="1" name=""/>
        <p:cNvGrpSpPr/>
        <p:nvPr/>
      </p:nvGrpSpPr>
      <p:grpSpPr>
        <a:xfrm>
          <a:off x="0" y="0"/>
          <a:ext cx="0" cy="0"/>
          <a:chOff x="0" y="0"/>
          <a:chExt cx="0" cy="0"/>
        </a:xfrm>
      </p:grpSpPr>
      <p:sp>
        <p:nvSpPr>
          <p:cNvPr id="9" name="Text Placeholder 8"/>
          <p:cNvSpPr>
            <a:spLocks noGrp="1"/>
          </p:cNvSpPr>
          <p:nvPr>
            <p:ph type="body" sz="quarter" idx="12" hasCustomPrompt="1"/>
          </p:nvPr>
        </p:nvSpPr>
        <p:spPr>
          <a:xfrm>
            <a:off x="533400" y="1676400"/>
            <a:ext cx="7772400" cy="838200"/>
          </a:xfrm>
          <a:prstGeom prst="rect">
            <a:avLst/>
          </a:prstGeom>
        </p:spPr>
        <p:txBody>
          <a:bodyPr/>
          <a:lstStyle>
            <a:lvl1pPr marL="114300" indent="0">
              <a:buClr>
                <a:srgbClr val="712123"/>
              </a:buClr>
              <a:buNone/>
              <a:defRPr sz="4400">
                <a:latin typeface="Gill Sans" pitchFamily="34" charset="0"/>
              </a:defRPr>
            </a:lvl1pPr>
            <a:lvl2pPr>
              <a:buClr>
                <a:srgbClr val="712123"/>
              </a:buClr>
              <a:defRPr sz="2800"/>
            </a:lvl2pPr>
            <a:lvl3pPr>
              <a:buClr>
                <a:srgbClr val="712123"/>
              </a:buClr>
              <a:defRPr sz="2400"/>
            </a:lvl3pPr>
            <a:lvl4pPr>
              <a:buClr>
                <a:srgbClr val="712123"/>
              </a:buClr>
              <a:defRPr sz="2000"/>
            </a:lvl4pPr>
            <a:lvl5pPr>
              <a:buClr>
                <a:srgbClr val="712123"/>
              </a:buClr>
              <a:defRPr sz="1800"/>
            </a:lvl5pPr>
          </a:lstStyle>
          <a:p>
            <a:pPr lvl="0"/>
            <a:r>
              <a:rPr lang="en-US" dirty="0"/>
              <a:t>Title</a:t>
            </a:r>
          </a:p>
        </p:txBody>
      </p:sp>
      <p:pic>
        <p:nvPicPr>
          <p:cNvPr id="4" name="Picture 3"/>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9939" y="0"/>
            <a:ext cx="9144000" cy="13489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67418629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graph">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81000" y="1600200"/>
            <a:ext cx="7620000" cy="685800"/>
          </a:xfrm>
          <a:prstGeom prst="rect">
            <a:avLst/>
          </a:prstGeom>
        </p:spPr>
        <p:txBody>
          <a:bodyPr/>
          <a:lstStyle>
            <a:lvl1pPr>
              <a:defRPr>
                <a:latin typeface="Gill Sans" pitchFamily="34" charset="0"/>
              </a:defRPr>
            </a:lvl1pPr>
          </a:lstStyle>
          <a:p>
            <a:r>
              <a:rPr lang="en-US" dirty="0"/>
              <a:t>For graphs</a:t>
            </a:r>
          </a:p>
        </p:txBody>
      </p:sp>
      <p:sp>
        <p:nvSpPr>
          <p:cNvPr id="5" name="Chart Placeholder 4"/>
          <p:cNvSpPr>
            <a:spLocks noGrp="1"/>
          </p:cNvSpPr>
          <p:nvPr>
            <p:ph type="chart" sz="quarter" idx="11" hasCustomPrompt="1"/>
          </p:nvPr>
        </p:nvSpPr>
        <p:spPr>
          <a:xfrm>
            <a:off x="533400" y="3352800"/>
            <a:ext cx="3733800" cy="2743200"/>
          </a:xfrm>
          <a:prstGeom prst="rect">
            <a:avLst/>
          </a:prstGeom>
          <a:blipFill>
            <a:blip r:embed="rId2" cstate="print"/>
            <a:stretch>
              <a:fillRect/>
            </a:stretch>
          </a:blipFill>
        </p:spPr>
        <p:txBody>
          <a:bodyPr/>
          <a:lstStyle>
            <a:lvl1pPr marL="114300" indent="0">
              <a:buNone/>
              <a:defRPr/>
            </a:lvl1pPr>
          </a:lstStyle>
          <a:p>
            <a:r>
              <a:rPr lang="en-US" dirty="0"/>
              <a:t> </a:t>
            </a:r>
          </a:p>
        </p:txBody>
      </p:sp>
    </p:spTree>
    <p:extLst>
      <p:ext uri="{BB962C8B-B14F-4D97-AF65-F5344CB8AC3E}">
        <p14:creationId xmlns:p14="http://schemas.microsoft.com/office/powerpoint/2010/main" val="100370343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tabl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57200" y="1295400"/>
            <a:ext cx="7620000" cy="609600"/>
          </a:xfrm>
          <a:prstGeom prst="rect">
            <a:avLst/>
          </a:prstGeom>
        </p:spPr>
        <p:txBody>
          <a:bodyPr/>
          <a:lstStyle>
            <a:lvl1pPr>
              <a:defRPr sz="4400" baseline="0">
                <a:latin typeface="Gill Sans" pitchFamily="34" charset="0"/>
              </a:defRPr>
            </a:lvl1pPr>
          </a:lstStyle>
          <a:p>
            <a:r>
              <a:rPr lang="en-US" dirty="0"/>
              <a:t>For tables use this format</a:t>
            </a:r>
          </a:p>
        </p:txBody>
      </p:sp>
      <p:sp>
        <p:nvSpPr>
          <p:cNvPr id="5" name="Table Placeholder 4"/>
          <p:cNvSpPr>
            <a:spLocks noGrp="1"/>
          </p:cNvSpPr>
          <p:nvPr>
            <p:ph type="tbl" sz="quarter" idx="12"/>
          </p:nvPr>
        </p:nvSpPr>
        <p:spPr>
          <a:xfrm>
            <a:off x="457200" y="2667000"/>
            <a:ext cx="7620000" cy="3733800"/>
          </a:xfrm>
          <a:prstGeom prst="rect">
            <a:avLst/>
          </a:prstGeom>
        </p:spPr>
        <p:txBody>
          <a:bodyPr/>
          <a:lstStyle>
            <a:lvl1pPr marL="114300" indent="0">
              <a:buNone/>
              <a:defRPr/>
            </a:lvl1pPr>
          </a:lstStyle>
          <a:p>
            <a:r>
              <a:rPr lang="en-US"/>
              <a:t>Click icon to add table</a:t>
            </a:r>
            <a:endParaRPr lang="en-US" dirty="0"/>
          </a:p>
        </p:txBody>
      </p:sp>
      <p:sp>
        <p:nvSpPr>
          <p:cNvPr id="6" name="Text Placeholder 9"/>
          <p:cNvSpPr>
            <a:spLocks noGrp="1"/>
          </p:cNvSpPr>
          <p:nvPr>
            <p:ph type="body" sz="quarter" idx="11" hasCustomPrompt="1"/>
          </p:nvPr>
        </p:nvSpPr>
        <p:spPr>
          <a:xfrm>
            <a:off x="76200" y="0"/>
            <a:ext cx="7620000" cy="1143000"/>
          </a:xfrm>
          <a:prstGeom prst="rect">
            <a:avLst/>
          </a:prstGeom>
        </p:spPr>
        <p:txBody>
          <a:bodyPr/>
          <a:lstStyle>
            <a:lvl1pPr marL="114300" indent="0" algn="l">
              <a:buNone/>
              <a:defRPr sz="4800">
                <a:solidFill>
                  <a:schemeClr val="bg1"/>
                </a:solidFill>
              </a:defRPr>
            </a:lvl1pPr>
          </a:lstStyle>
          <a:p>
            <a:pPr lvl="0"/>
            <a:r>
              <a:rPr lang="en-US" dirty="0"/>
              <a:t>Title</a:t>
            </a:r>
          </a:p>
        </p:txBody>
      </p:sp>
    </p:spTree>
    <p:extLst>
      <p:ext uri="{BB962C8B-B14F-4D97-AF65-F5344CB8AC3E}">
        <p14:creationId xmlns:p14="http://schemas.microsoft.com/office/powerpoint/2010/main" val="4546620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1_tabl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57200" y="1295400"/>
            <a:ext cx="7620000" cy="609600"/>
          </a:xfrm>
          <a:prstGeom prst="rect">
            <a:avLst/>
          </a:prstGeom>
        </p:spPr>
        <p:txBody>
          <a:bodyPr/>
          <a:lstStyle>
            <a:lvl1pPr>
              <a:defRPr baseline="0"/>
            </a:lvl1pPr>
          </a:lstStyle>
          <a:p>
            <a:r>
              <a:rPr lang="en-US" dirty="0"/>
              <a:t>For tables use this format</a:t>
            </a:r>
          </a:p>
        </p:txBody>
      </p:sp>
      <p:sp>
        <p:nvSpPr>
          <p:cNvPr id="5" name="Table Placeholder 4"/>
          <p:cNvSpPr>
            <a:spLocks noGrp="1"/>
          </p:cNvSpPr>
          <p:nvPr>
            <p:ph type="tbl" sz="quarter" idx="12"/>
          </p:nvPr>
        </p:nvSpPr>
        <p:spPr>
          <a:xfrm>
            <a:off x="457200" y="2667000"/>
            <a:ext cx="7620000" cy="3733800"/>
          </a:xfrm>
          <a:prstGeom prst="rect">
            <a:avLst/>
          </a:prstGeom>
        </p:spPr>
        <p:txBody>
          <a:bodyPr/>
          <a:lstStyle>
            <a:lvl1pPr marL="114300" indent="0">
              <a:buNone/>
              <a:defRPr/>
            </a:lvl1pPr>
          </a:lstStyle>
          <a:p>
            <a:r>
              <a:rPr lang="en-US"/>
              <a:t>Click icon to add table</a:t>
            </a:r>
            <a:endParaRPr lang="en-US" dirty="0"/>
          </a:p>
        </p:txBody>
      </p:sp>
      <p:sp>
        <p:nvSpPr>
          <p:cNvPr id="6" name="Text Placeholder 9"/>
          <p:cNvSpPr>
            <a:spLocks noGrp="1"/>
          </p:cNvSpPr>
          <p:nvPr>
            <p:ph type="body" sz="quarter" idx="11" hasCustomPrompt="1"/>
          </p:nvPr>
        </p:nvSpPr>
        <p:spPr>
          <a:xfrm>
            <a:off x="76200" y="0"/>
            <a:ext cx="7620000" cy="1143000"/>
          </a:xfrm>
          <a:prstGeom prst="rect">
            <a:avLst/>
          </a:prstGeom>
        </p:spPr>
        <p:txBody>
          <a:bodyPr/>
          <a:lstStyle>
            <a:lvl1pPr marL="114300" indent="0" algn="l">
              <a:buNone/>
              <a:defRPr sz="4800">
                <a:solidFill>
                  <a:schemeClr val="bg1"/>
                </a:solidFill>
              </a:defRPr>
            </a:lvl1pPr>
          </a:lstStyle>
          <a:p>
            <a:pPr lvl="0"/>
            <a:r>
              <a:rPr lang="en-US" dirty="0"/>
              <a:t>Title</a:t>
            </a:r>
          </a:p>
        </p:txBody>
      </p:sp>
    </p:spTree>
    <p:extLst>
      <p:ext uri="{BB962C8B-B14F-4D97-AF65-F5344CB8AC3E}">
        <p14:creationId xmlns:p14="http://schemas.microsoft.com/office/powerpoint/2010/main" val="149764855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3" name="Subtitle 2"/>
          <p:cNvSpPr>
            <a:spLocks noGrp="1"/>
          </p:cNvSpPr>
          <p:nvPr>
            <p:ph type="subTitle" idx="1" hasCustomPrompt="1"/>
          </p:nvPr>
        </p:nvSpPr>
        <p:spPr>
          <a:xfrm>
            <a:off x="533400" y="838200"/>
            <a:ext cx="6858000" cy="1219200"/>
          </a:xfrm>
        </p:spPr>
        <p:txBody>
          <a:bodyPr>
            <a:normAutofit/>
          </a:bodyPr>
          <a:lstStyle>
            <a:lvl1pPr marL="0" indent="0" algn="l">
              <a:buNone/>
              <a:defRPr sz="4400" baseline="0">
                <a:solidFill>
                  <a:schemeClr val="tx1"/>
                </a:solidFill>
                <a:latin typeface="Gill Sans"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For charts use this style </a:t>
            </a:r>
          </a:p>
        </p:txBody>
      </p:sp>
    </p:spTree>
    <p:extLst>
      <p:ext uri="{BB962C8B-B14F-4D97-AF65-F5344CB8AC3E}">
        <p14:creationId xmlns:p14="http://schemas.microsoft.com/office/powerpoint/2010/main" val="40654465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57200" y="1219200"/>
            <a:ext cx="8229600" cy="1143000"/>
          </a:xfrm>
        </p:spPr>
        <p:txBody>
          <a:bodyPr/>
          <a:lstStyle>
            <a:lvl1pPr algn="l">
              <a:defRPr/>
            </a:lvl1pPr>
          </a:lstStyle>
          <a:p>
            <a:r>
              <a:rPr lang="en-US" dirty="0"/>
              <a:t>Insert picture</a:t>
            </a:r>
          </a:p>
        </p:txBody>
      </p:sp>
      <p:pic>
        <p:nvPicPr>
          <p:cNvPr id="3" name="Picture 2"/>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9939" y="0"/>
            <a:ext cx="9144000" cy="13489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80997822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pic>
        <p:nvPicPr>
          <p:cNvPr id="8" name="Picture 7"/>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9939" y="0"/>
            <a:ext cx="9144000" cy="13489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6811206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address">
    <p:spTree>
      <p:nvGrpSpPr>
        <p:cNvPr id="1" name=""/>
        <p:cNvGrpSpPr/>
        <p:nvPr/>
      </p:nvGrpSpPr>
      <p:grpSpPr>
        <a:xfrm>
          <a:off x="0" y="0"/>
          <a:ext cx="0" cy="0"/>
          <a:chOff x="0" y="0"/>
          <a:chExt cx="0" cy="0"/>
        </a:xfrm>
      </p:grpSpPr>
      <p:sp>
        <p:nvSpPr>
          <p:cNvPr id="15" name="TextBox 14"/>
          <p:cNvSpPr txBox="1"/>
          <p:nvPr userDrawn="1"/>
        </p:nvSpPr>
        <p:spPr>
          <a:xfrm>
            <a:off x="0" y="3048000"/>
            <a:ext cx="9144000" cy="1138773"/>
          </a:xfrm>
          <a:prstGeom prst="rect">
            <a:avLst/>
          </a:prstGeom>
          <a:noFill/>
        </p:spPr>
        <p:txBody>
          <a:bodyPr wrap="square" rtlCol="0">
            <a:spAutoFit/>
          </a:bodyPr>
          <a:lstStyle/>
          <a:p>
            <a:pPr algn="ctr"/>
            <a:r>
              <a:rPr lang="en-US" sz="2400" i="1" dirty="0">
                <a:solidFill>
                  <a:srgbClr val="156734"/>
                </a:solidFill>
              </a:rPr>
              <a:t>Africa Research in Sustainable Intensification for the Next Generation</a:t>
            </a:r>
          </a:p>
          <a:p>
            <a:pPr algn="ctr"/>
            <a:r>
              <a:rPr lang="en-US" sz="4400" dirty="0">
                <a:solidFill>
                  <a:srgbClr val="156734"/>
                </a:solidFill>
              </a:rPr>
              <a:t>africa-rising.net</a:t>
            </a:r>
            <a:endParaRPr lang="en-US" sz="4400" b="1" i="1" dirty="0">
              <a:solidFill>
                <a:srgbClr val="156734"/>
              </a:solidFill>
            </a:endParaRPr>
          </a:p>
        </p:txBody>
      </p:sp>
      <p:grpSp>
        <p:nvGrpSpPr>
          <p:cNvPr id="2" name="Group 1"/>
          <p:cNvGrpSpPr/>
          <p:nvPr userDrawn="1"/>
        </p:nvGrpSpPr>
        <p:grpSpPr>
          <a:xfrm>
            <a:off x="1182636" y="5486400"/>
            <a:ext cx="7086600" cy="857635"/>
            <a:chOff x="1451698" y="5798343"/>
            <a:chExt cx="5863502" cy="709613"/>
          </a:xfrm>
        </p:grpSpPr>
        <p:pic>
          <p:nvPicPr>
            <p:cNvPr id="7" name="Picture 3"/>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51698" y="5798343"/>
              <a:ext cx="709613" cy="7096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 name="Picture 12" descr="P:\logos\i\ifpri\IFPRI_Logo_Standard.jp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094392" y="5798343"/>
              <a:ext cx="391511" cy="709613"/>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7" descr="P:\logos\i\iita\IITA_regular-sienna_with slogan (2).JPG"/>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6191983" y="5867400"/>
              <a:ext cx="1123217" cy="564356"/>
            </a:xfrm>
            <a:prstGeom prst="rect">
              <a:avLst/>
            </a:prstGeom>
            <a:noFill/>
            <a:extLst>
              <a:ext uri="{909E8E84-426E-40DD-AFC4-6F175D3DCCD1}">
                <a14:hiddenFill xmlns:a14="http://schemas.microsoft.com/office/drawing/2010/main">
                  <a:solidFill>
                    <a:srgbClr val="FFFFFF"/>
                  </a:solidFill>
                </a14:hiddenFill>
              </a:ext>
            </a:extLst>
          </p:spPr>
        </p:pic>
      </p:grpSp>
      <p:pic>
        <p:nvPicPr>
          <p:cNvPr id="13" name="Picture 12"/>
          <p:cNvPicPr>
            <a:picLocks noChangeAspect="1" noChangeArrowheads="1"/>
          </p:cNvPicPr>
          <p:nvPr userDrawn="1"/>
        </p:nvPicPr>
        <p:blipFill>
          <a:blip r:embed="rId5" cstate="print">
            <a:extLst>
              <a:ext uri="{28A0092B-C50C-407E-A947-70E740481C1C}">
                <a14:useLocalDpi xmlns:a14="http://schemas.microsoft.com/office/drawing/2010/main" val="0"/>
              </a:ext>
            </a:extLst>
          </a:blip>
          <a:srcRect/>
          <a:stretch>
            <a:fillRect/>
          </a:stretch>
        </p:blipFill>
        <p:spPr bwMode="auto">
          <a:xfrm>
            <a:off x="-9939" y="0"/>
            <a:ext cx="9144000" cy="13489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4" name="TextBox 6"/>
          <p:cNvSpPr txBox="1">
            <a:spLocks noChangeArrowheads="1"/>
          </p:cNvSpPr>
          <p:nvPr userDrawn="1"/>
        </p:nvSpPr>
        <p:spPr bwMode="auto">
          <a:xfrm>
            <a:off x="1827345" y="6550968"/>
            <a:ext cx="6096000"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fontAlgn="auto" hangingPunct="1">
              <a:spcBef>
                <a:spcPts val="0"/>
              </a:spcBef>
              <a:spcAft>
                <a:spcPts val="0"/>
              </a:spcAft>
              <a:buClr>
                <a:srgbClr val="5F0500"/>
              </a:buClr>
              <a:defRPr/>
            </a:pPr>
            <a:r>
              <a:rPr lang="en-GB" sz="1000" kern="1200" dirty="0">
                <a:solidFill>
                  <a:schemeClr val="tx1"/>
                </a:solidFill>
                <a:effectLst/>
                <a:latin typeface="+mn-lt"/>
                <a:ea typeface="+mn-ea"/>
                <a:cs typeface="Arial" charset="0"/>
              </a:rPr>
              <a:t>This presentation is licensed for use under the Creative Commons Attribution 4.0 International Licence.</a:t>
            </a:r>
            <a:endParaRPr lang="en-US" sz="1000" dirty="0">
              <a:latin typeface="+mn-lt"/>
            </a:endParaRPr>
          </a:p>
        </p:txBody>
      </p:sp>
      <p:pic>
        <p:nvPicPr>
          <p:cNvPr id="16" name="Picture 15" descr="cc-by 88x31.png"/>
          <p:cNvPicPr/>
          <p:nvPr userDrawn="1"/>
        </p:nvPicPr>
        <p:blipFill>
          <a:blip r:embed="rId6" r:link="rId7">
            <a:extLst>
              <a:ext uri="{28A0092B-C50C-407E-A947-70E740481C1C}">
                <a14:useLocalDpi xmlns:a14="http://schemas.microsoft.com/office/drawing/2010/main" val="0"/>
              </a:ext>
            </a:extLst>
          </a:blip>
          <a:srcRect/>
          <a:stretch>
            <a:fillRect/>
          </a:stretch>
        </p:blipFill>
        <p:spPr bwMode="auto">
          <a:xfrm>
            <a:off x="1240605" y="6569511"/>
            <a:ext cx="586740" cy="207645"/>
          </a:xfrm>
          <a:prstGeom prst="rect">
            <a:avLst/>
          </a:prstGeom>
          <a:noFill/>
          <a:ln>
            <a:noFill/>
          </a:ln>
        </p:spPr>
      </p:pic>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8.xml"/><Relationship Id="rId2" Type="http://schemas.openxmlformats.org/officeDocument/2006/relationships/slideLayout" Target="../slideLayouts/slideLayout7.xml"/><Relationship Id="rId1" Type="http://schemas.openxmlformats.org/officeDocument/2006/relationships/slideLayout" Target="../slideLayouts/slideLayout6.xml"/><Relationship Id="rId6" Type="http://schemas.openxmlformats.org/officeDocument/2006/relationships/theme" Target="../theme/theme2.xml"/><Relationship Id="rId5" Type="http://schemas.openxmlformats.org/officeDocument/2006/relationships/slideLayout" Target="../slideLayouts/slideLayout10.xml"/><Relationship Id="rId4"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bg1">
                <a:tint val="90000"/>
              </a:schemeClr>
            </a:gs>
            <a:gs pos="100000">
              <a:schemeClr val="bg1">
                <a:shade val="100000"/>
                <a:satMod val="115000"/>
              </a:schemeClr>
            </a:gs>
            <a:gs pos="100000">
              <a:schemeClr val="bg1">
                <a:shade val="70000"/>
                <a:satMod val="130000"/>
              </a:schemeClr>
            </a:gs>
          </a:gsLst>
          <a:path path="circle">
            <a:fillToRect l="20000" t="50000" r="100000" b="50000"/>
          </a:path>
          <a:tileRect/>
        </a:gradFill>
        <a:effectLst/>
      </p:bgPr>
    </p:bg>
    <p:spTree>
      <p:nvGrpSpPr>
        <p:cNvPr id="1" name=""/>
        <p:cNvGrpSpPr/>
        <p:nvPr/>
      </p:nvGrpSpPr>
      <p:grpSpPr>
        <a:xfrm>
          <a:off x="0" y="0"/>
          <a:ext cx="0" cy="0"/>
          <a:chOff x="0" y="0"/>
          <a:chExt cx="0" cy="0"/>
        </a:xfrm>
      </p:grpSpPr>
      <p:pic>
        <p:nvPicPr>
          <p:cNvPr id="3" name="Picture 2"/>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9939" y="0"/>
            <a:ext cx="9144000" cy="13489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 bg1="lt1" tx1="dk1" bg2="lt2" tx2="dk2" accent1="accent1" accent2="accent2" accent3="accent3" accent4="accent4" accent5="accent5" accent6="accent6" hlink="hlink" folHlink="folHlink"/>
  <p:sldLayoutIdLst>
    <p:sldLayoutId id="2147483661" r:id="rId1"/>
    <p:sldLayoutId id="2147483670" r:id="rId2"/>
    <p:sldLayoutId id="2147483667" r:id="rId3"/>
    <p:sldLayoutId id="2147483668" r:id="rId4"/>
    <p:sldLayoutId id="2147483673" r:id="rId5"/>
  </p:sldLayoutIdLst>
  <p:txStyles>
    <p:titleStyle>
      <a:lvl1pPr algn="l" defTabSz="914400" rtl="0" eaLnBrk="1" latinLnBrk="0" hangingPunct="1">
        <a:spcBef>
          <a:spcPct val="0"/>
        </a:spcBef>
        <a:buNone/>
        <a:defRPr sz="4600" kern="1200" cap="none" spc="-100" baseline="0">
          <a:ln>
            <a:noFill/>
          </a:ln>
          <a:solidFill>
            <a:schemeClr val="tx2"/>
          </a:solidFill>
          <a:effectLst/>
          <a:latin typeface="+mn-lt"/>
          <a:ea typeface="+mj-ea"/>
          <a:cs typeface="+mj-cs"/>
        </a:defRPr>
      </a:lvl1pPr>
    </p:titleStyle>
    <p:bodyStyle>
      <a:lvl1pPr marL="342900" indent="-228600" algn="l" defTabSz="914400" rtl="0" eaLnBrk="1" latinLnBrk="0" hangingPunct="1">
        <a:spcBef>
          <a:spcPct val="20000"/>
        </a:spcBef>
        <a:buClr>
          <a:srgbClr val="156734"/>
        </a:buClr>
        <a:buFont typeface="Wingdings" pitchFamily="2" charset="2"/>
        <a:buChar char="§"/>
        <a:defRPr sz="2200" kern="1200">
          <a:solidFill>
            <a:schemeClr val="tx1"/>
          </a:solidFill>
          <a:latin typeface="+mn-lt"/>
          <a:ea typeface="+mn-ea"/>
          <a:cs typeface="+mn-cs"/>
        </a:defRPr>
      </a:lvl1pPr>
      <a:lvl2pPr marL="640080" indent="-228600" algn="l" defTabSz="914400" rtl="0" eaLnBrk="1" latinLnBrk="0" hangingPunct="1">
        <a:spcBef>
          <a:spcPct val="20000"/>
        </a:spcBef>
        <a:buClr>
          <a:srgbClr val="156734"/>
        </a:buClr>
        <a:buFont typeface="Wingdings" pitchFamily="2" charset="2"/>
        <a:buChar char="§"/>
        <a:defRPr sz="2000" kern="1200">
          <a:solidFill>
            <a:schemeClr val="tx1"/>
          </a:solidFill>
          <a:latin typeface="+mn-lt"/>
          <a:ea typeface="+mn-ea"/>
          <a:cs typeface="+mn-cs"/>
        </a:defRPr>
      </a:lvl2pPr>
      <a:lvl3pPr marL="1005840" indent="-228600" algn="l" defTabSz="914400" rtl="0" eaLnBrk="1" latinLnBrk="0" hangingPunct="1">
        <a:spcBef>
          <a:spcPct val="20000"/>
        </a:spcBef>
        <a:buClr>
          <a:srgbClr val="156734"/>
        </a:buClr>
        <a:buFont typeface="Wingdings" pitchFamily="2" charset="2"/>
        <a:buChar char="§"/>
        <a:defRPr sz="1800" kern="1200">
          <a:solidFill>
            <a:schemeClr val="tx1"/>
          </a:solidFill>
          <a:latin typeface="+mn-lt"/>
          <a:ea typeface="+mn-ea"/>
          <a:cs typeface="+mn-cs"/>
        </a:defRPr>
      </a:lvl3pPr>
      <a:lvl4pPr marL="1280160" indent="-228600" algn="l" defTabSz="914400" rtl="0" eaLnBrk="1" latinLnBrk="0" hangingPunct="1">
        <a:spcBef>
          <a:spcPct val="20000"/>
        </a:spcBef>
        <a:buClr>
          <a:srgbClr val="156734"/>
        </a:buClr>
        <a:buFont typeface="Wingdings" pitchFamily="2" charset="2"/>
        <a:buChar char="§"/>
        <a:defRPr sz="1600" kern="1200">
          <a:solidFill>
            <a:schemeClr val="tx1"/>
          </a:solidFill>
          <a:latin typeface="+mn-lt"/>
          <a:ea typeface="+mn-ea"/>
          <a:cs typeface="+mn-cs"/>
        </a:defRPr>
      </a:lvl4pPr>
      <a:lvl5pPr marL="1554480" indent="-228600" algn="l" defTabSz="914400" rtl="0" eaLnBrk="1" latinLnBrk="0" hangingPunct="1">
        <a:spcBef>
          <a:spcPct val="20000"/>
        </a:spcBef>
        <a:buClr>
          <a:srgbClr val="156734"/>
        </a:buClr>
        <a:buFont typeface="Wingdings" pitchFamily="2" charset="2"/>
        <a:buChar char="§"/>
        <a:defRPr sz="1400" kern="1200" baseline="0">
          <a:solidFill>
            <a:schemeClr val="tx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dirty="0"/>
              <a:t>Insert picture</a:t>
            </a:r>
          </a:p>
        </p:txBody>
      </p:sp>
      <p:sp>
        <p:nvSpPr>
          <p:cNvPr id="3" name="Text Placeholder 2"/>
          <p:cNvSpPr>
            <a:spLocks noGrp="1"/>
          </p:cNvSpPr>
          <p:nvPr>
            <p:ph type="body" idx="1"/>
          </p:nvPr>
        </p:nvSpPr>
        <p:spPr>
          <a:xfrm>
            <a:off x="457200" y="1600201"/>
            <a:ext cx="5181600" cy="2971800"/>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736362905"/>
      </p:ext>
    </p:extLst>
  </p:cSld>
  <p:clrMap bg1="lt1" tx1="dk1" bg2="lt2" tx2="dk2" accent1="accent1" accent2="accent2" accent3="accent3" accent4="accent4" accent5="accent5" accent6="accent6" hlink="hlink" folHlink="folHlink"/>
  <p:sldLayoutIdLst>
    <p:sldLayoutId id="2147483675" r:id="rId1"/>
    <p:sldLayoutId id="2147483680" r:id="rId2"/>
    <p:sldLayoutId id="2147483676" r:id="rId3"/>
    <p:sldLayoutId id="2147483666" r:id="rId4"/>
    <p:sldLayoutId id="2147483679" r:id="rId5"/>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en-US" dirty="0" smtClean="0">
                <a:latin typeface="+mn-lt"/>
              </a:rPr>
              <a:t>DRAFT WORK PLAN</a:t>
            </a:r>
            <a:endParaRPr lang="en-US" dirty="0">
              <a:latin typeface="+mn-lt"/>
            </a:endParaRPr>
          </a:p>
        </p:txBody>
      </p:sp>
      <p:sp>
        <p:nvSpPr>
          <p:cNvPr id="3" name="Text Placeholder 2"/>
          <p:cNvSpPr>
            <a:spLocks noGrp="1"/>
          </p:cNvSpPr>
          <p:nvPr>
            <p:ph type="body" sz="quarter" idx="12"/>
          </p:nvPr>
        </p:nvSpPr>
        <p:spPr>
          <a:xfrm>
            <a:off x="1828800" y="3581400"/>
            <a:ext cx="6134099" cy="2057400"/>
          </a:xfrm>
        </p:spPr>
        <p:txBody>
          <a:bodyPr/>
          <a:lstStyle/>
          <a:p>
            <a:r>
              <a:rPr lang="en-US" dirty="0" smtClean="0">
                <a:latin typeface="+mn-lt"/>
              </a:rPr>
              <a:t>Charity </a:t>
            </a:r>
            <a:r>
              <a:rPr lang="en-US" dirty="0" err="1" smtClean="0">
                <a:latin typeface="+mn-lt"/>
              </a:rPr>
              <a:t>Osei-Amponsah</a:t>
            </a:r>
            <a:r>
              <a:rPr lang="en-US" dirty="0" smtClean="0">
                <a:latin typeface="+mn-lt"/>
              </a:rPr>
              <a:t> </a:t>
            </a:r>
          </a:p>
          <a:p>
            <a:r>
              <a:rPr lang="en-US" dirty="0" smtClean="0">
                <a:latin typeface="+mn-lt"/>
              </a:rPr>
              <a:t>CSIR-STEPRI</a:t>
            </a:r>
          </a:p>
          <a:p>
            <a:r>
              <a:rPr lang="en-US" dirty="0" smtClean="0">
                <a:latin typeface="+mn-lt"/>
              </a:rPr>
              <a:t>Africa RISING Review and Planning Meeting</a:t>
            </a:r>
          </a:p>
          <a:p>
            <a:r>
              <a:rPr lang="en-US" dirty="0" smtClean="0">
                <a:latin typeface="+mn-lt"/>
              </a:rPr>
              <a:t>Hill Palace Hotel, </a:t>
            </a:r>
            <a:r>
              <a:rPr lang="en-US" dirty="0" err="1" smtClean="0">
                <a:latin typeface="+mn-lt"/>
              </a:rPr>
              <a:t>Aburi</a:t>
            </a:r>
            <a:endParaRPr lang="en-US" dirty="0" smtClean="0">
              <a:latin typeface="+mn-lt"/>
            </a:endParaRPr>
          </a:p>
          <a:p>
            <a:r>
              <a:rPr lang="en-US" dirty="0" smtClean="0">
                <a:latin typeface="+mn-lt"/>
              </a:rPr>
              <a:t>6</a:t>
            </a:r>
            <a:r>
              <a:rPr lang="en-US" baseline="30000" dirty="0" smtClean="0">
                <a:latin typeface="+mn-lt"/>
              </a:rPr>
              <a:t>th</a:t>
            </a:r>
            <a:r>
              <a:rPr lang="en-US" dirty="0" smtClean="0">
                <a:latin typeface="+mn-lt"/>
              </a:rPr>
              <a:t> to 8</a:t>
            </a:r>
            <a:r>
              <a:rPr lang="en-US" baseline="30000" dirty="0" smtClean="0">
                <a:latin typeface="+mn-lt"/>
              </a:rPr>
              <a:t>th</a:t>
            </a:r>
            <a:r>
              <a:rPr lang="en-US" dirty="0" smtClean="0">
                <a:latin typeface="+mn-lt"/>
              </a:rPr>
              <a:t> June, 2018</a:t>
            </a:r>
          </a:p>
          <a:p>
            <a:endParaRPr lang="en-US" dirty="0">
              <a:latin typeface="+mn-lt"/>
            </a:endParaRPr>
          </a:p>
        </p:txBody>
      </p:sp>
    </p:spTree>
    <p:extLst>
      <p:ext uri="{BB962C8B-B14F-4D97-AF65-F5344CB8AC3E}">
        <p14:creationId xmlns:p14="http://schemas.microsoft.com/office/powerpoint/2010/main" val="187776013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e 4">
            <a:extLst>
              <a:ext uri="{FF2B5EF4-FFF2-40B4-BE49-F238E27FC236}">
                <a16:creationId xmlns="" xmlns:a16="http://schemas.microsoft.com/office/drawing/2014/main" id="{D8F5806B-494D-3E4F-91E8-63E95D34FDB6}"/>
              </a:ext>
            </a:extLst>
          </p:cNvPr>
          <p:cNvGraphicFramePr>
            <a:graphicFrameLocks noGrp="1"/>
          </p:cNvGraphicFramePr>
          <p:nvPr>
            <p:extLst>
              <p:ext uri="{D42A27DB-BD31-4B8C-83A1-F6EECF244321}">
                <p14:modId xmlns:p14="http://schemas.microsoft.com/office/powerpoint/2010/main" val="760686771"/>
              </p:ext>
            </p:extLst>
          </p:nvPr>
        </p:nvGraphicFramePr>
        <p:xfrm>
          <a:off x="-1" y="914400"/>
          <a:ext cx="9144001" cy="5540051"/>
        </p:xfrm>
        <a:graphic>
          <a:graphicData uri="http://schemas.openxmlformats.org/drawingml/2006/table">
            <a:tbl>
              <a:tblPr firstRow="1" bandRow="1">
                <a:tableStyleId>{5C22544A-7EE6-4342-B048-85BDC9FD1C3A}</a:tableStyleId>
              </a:tblPr>
              <a:tblGrid>
                <a:gridCol w="1873704">
                  <a:extLst>
                    <a:ext uri="{9D8B030D-6E8A-4147-A177-3AD203B41FA5}">
                      <a16:colId xmlns="" xmlns:a16="http://schemas.microsoft.com/office/drawing/2014/main" val="646009280"/>
                    </a:ext>
                  </a:extLst>
                </a:gridCol>
                <a:gridCol w="661308">
                  <a:extLst>
                    <a:ext uri="{9D8B030D-6E8A-4147-A177-3AD203B41FA5}">
                      <a16:colId xmlns="" xmlns:a16="http://schemas.microsoft.com/office/drawing/2014/main" val="1650091306"/>
                    </a:ext>
                  </a:extLst>
                </a:gridCol>
                <a:gridCol w="3141208">
                  <a:extLst>
                    <a:ext uri="{9D8B030D-6E8A-4147-A177-3AD203B41FA5}">
                      <a16:colId xmlns="" xmlns:a16="http://schemas.microsoft.com/office/drawing/2014/main" val="100015059"/>
                    </a:ext>
                  </a:extLst>
                </a:gridCol>
                <a:gridCol w="202067">
                  <a:extLst>
                    <a:ext uri="{9D8B030D-6E8A-4147-A177-3AD203B41FA5}">
                      <a16:colId xmlns="" xmlns:a16="http://schemas.microsoft.com/office/drawing/2014/main" val="456250825"/>
                    </a:ext>
                  </a:extLst>
                </a:gridCol>
                <a:gridCol w="3265714">
                  <a:extLst>
                    <a:ext uri="{9D8B030D-6E8A-4147-A177-3AD203B41FA5}">
                      <a16:colId xmlns="" xmlns:a16="http://schemas.microsoft.com/office/drawing/2014/main" val="1587143714"/>
                    </a:ext>
                  </a:extLst>
                </a:gridCol>
              </a:tblGrid>
              <a:tr h="312109">
                <a:tc gridSpan="2">
                  <a:txBody>
                    <a:bodyPr/>
                    <a:lstStyle/>
                    <a:p>
                      <a:r>
                        <a:rPr lang="en-US" sz="1200" dirty="0">
                          <a:latin typeface="Arial" panose="020B0604020202020204" pitchFamily="34" charset="0"/>
                          <a:cs typeface="Arial" panose="020B0604020202020204" pitchFamily="34" charset="0"/>
                        </a:rPr>
                        <a:t>Outcome no</a:t>
                      </a:r>
                      <a:r>
                        <a:rPr lang="en-US" sz="1200" dirty="0" smtClean="0">
                          <a:latin typeface="Arial" panose="020B0604020202020204" pitchFamily="34" charset="0"/>
                          <a:cs typeface="Arial" panose="020B0604020202020204" pitchFamily="34" charset="0"/>
                        </a:rPr>
                        <a:t>.</a:t>
                      </a:r>
                      <a:r>
                        <a:rPr lang="en-US" sz="1200" baseline="0" dirty="0" smtClean="0">
                          <a:latin typeface="Arial" panose="020B0604020202020204" pitchFamily="34" charset="0"/>
                          <a:cs typeface="Arial" panose="020B0604020202020204" pitchFamily="34" charset="0"/>
                        </a:rPr>
                        <a:t> 3 and 4</a:t>
                      </a:r>
                      <a:endParaRPr lang="en-US" sz="1200" dirty="0">
                        <a:latin typeface="Arial" panose="020B0604020202020204" pitchFamily="34" charset="0"/>
                        <a:cs typeface="Arial" panose="020B0604020202020204" pitchFamily="34" charset="0"/>
                      </a:endParaRPr>
                    </a:p>
                  </a:txBody>
                  <a:tcPr/>
                </a:tc>
                <a:tc hMerge="1">
                  <a:txBody>
                    <a:bodyPr/>
                    <a:lstStyle/>
                    <a:p>
                      <a:endParaRPr lang="en-US" dirty="0"/>
                    </a:p>
                  </a:txBody>
                  <a:tcPr/>
                </a:tc>
                <a:tc>
                  <a:txBody>
                    <a:bodyPr/>
                    <a:lstStyle/>
                    <a:p>
                      <a:r>
                        <a:rPr lang="en-US" sz="1200" dirty="0">
                          <a:latin typeface="Arial" panose="020B0604020202020204" pitchFamily="34" charset="0"/>
                          <a:cs typeface="Arial" panose="020B0604020202020204" pitchFamily="34" charset="0"/>
                        </a:rPr>
                        <a:t>Output no</a:t>
                      </a:r>
                      <a:r>
                        <a:rPr lang="en-US" sz="1200" dirty="0" smtClean="0">
                          <a:latin typeface="Arial" panose="020B0604020202020204" pitchFamily="34" charset="0"/>
                          <a:cs typeface="Arial" panose="020B0604020202020204" pitchFamily="34" charset="0"/>
                        </a:rPr>
                        <a:t>.</a:t>
                      </a:r>
                      <a:r>
                        <a:rPr lang="en-US" sz="1200" baseline="0" dirty="0" smtClean="0">
                          <a:latin typeface="Arial" panose="020B0604020202020204" pitchFamily="34" charset="0"/>
                          <a:cs typeface="Arial" panose="020B0604020202020204" pitchFamily="34" charset="0"/>
                        </a:rPr>
                        <a:t> 3.2 and 4.1</a:t>
                      </a:r>
                      <a:endParaRPr lang="en-US" sz="1200" dirty="0">
                        <a:latin typeface="Arial" panose="020B0604020202020204" pitchFamily="34" charset="0"/>
                        <a:cs typeface="Arial" panose="020B0604020202020204" pitchFamily="34" charset="0"/>
                      </a:endParaRPr>
                    </a:p>
                  </a:txBody>
                  <a:tcPr/>
                </a:tc>
                <a:tc gridSpan="2">
                  <a:txBody>
                    <a:bodyPr/>
                    <a:lstStyle/>
                    <a:p>
                      <a:r>
                        <a:rPr lang="en-US" sz="1200" dirty="0">
                          <a:latin typeface="Arial" panose="020B0604020202020204" pitchFamily="34" charset="0"/>
                          <a:cs typeface="Arial" panose="020B0604020202020204" pitchFamily="34" charset="0"/>
                        </a:rPr>
                        <a:t>Activity no</a:t>
                      </a:r>
                      <a:r>
                        <a:rPr lang="en-US" sz="1200" dirty="0" smtClean="0">
                          <a:latin typeface="Arial" panose="020B0604020202020204" pitchFamily="34" charset="0"/>
                          <a:cs typeface="Arial" panose="020B0604020202020204" pitchFamily="34" charset="0"/>
                        </a:rPr>
                        <a:t>. 3.2.1 and</a:t>
                      </a:r>
                      <a:r>
                        <a:rPr lang="en-US" sz="1200" baseline="0" dirty="0" smtClean="0">
                          <a:latin typeface="Arial" panose="020B0604020202020204" pitchFamily="34" charset="0"/>
                          <a:cs typeface="Arial" panose="020B0604020202020204" pitchFamily="34" charset="0"/>
                        </a:rPr>
                        <a:t> 4.1.2</a:t>
                      </a:r>
                      <a:endParaRPr lang="en-US" sz="1200" dirty="0">
                        <a:latin typeface="Arial" panose="020B0604020202020204" pitchFamily="34" charset="0"/>
                        <a:cs typeface="Arial" panose="020B0604020202020204" pitchFamily="34" charset="0"/>
                      </a:endParaRPr>
                    </a:p>
                  </a:txBody>
                  <a:tcPr/>
                </a:tc>
                <a:tc hMerge="1">
                  <a:txBody>
                    <a:bodyPr/>
                    <a:lstStyle/>
                    <a:p>
                      <a:endParaRPr lang="en-US" dirty="0"/>
                    </a:p>
                  </a:txBody>
                  <a:tcPr/>
                </a:tc>
                <a:extLst>
                  <a:ext uri="{0D108BD9-81ED-4DB2-BD59-A6C34878D82A}">
                    <a16:rowId xmlns="" xmlns:a16="http://schemas.microsoft.com/office/drawing/2014/main" val="3505229905"/>
                  </a:ext>
                </a:extLst>
              </a:tr>
              <a:tr h="312109">
                <a:tc>
                  <a:txBody>
                    <a:bodyPr/>
                    <a:lstStyle/>
                    <a:p>
                      <a:r>
                        <a:rPr lang="en-US" sz="1200" b="1" dirty="0">
                          <a:latin typeface="Arial" panose="020B0604020202020204" pitchFamily="34" charset="0"/>
                          <a:cs typeface="Arial" panose="020B0604020202020204" pitchFamily="34" charset="0"/>
                        </a:rPr>
                        <a:t>Sub-activity title </a:t>
                      </a:r>
                    </a:p>
                  </a:txBody>
                  <a:tcPr/>
                </a:tc>
                <a:tc gridSpan="4">
                  <a:txBody>
                    <a:bodyPr/>
                    <a:lstStyle/>
                    <a:p>
                      <a:r>
                        <a:rPr lang="en-GB" sz="1400" kern="1200" dirty="0" smtClean="0">
                          <a:solidFill>
                            <a:schemeClr val="dk1"/>
                          </a:solidFill>
                          <a:effectLst/>
                          <a:latin typeface="Arial" panose="020B0604020202020204" pitchFamily="34" charset="0"/>
                          <a:ea typeface="+mn-ea"/>
                          <a:cs typeface="Arial" panose="020B0604020202020204" pitchFamily="34" charset="0"/>
                        </a:rPr>
                        <a:t>Assessment of the overall institutional landscape for promoting sustainable intensification intervention in Ghana</a:t>
                      </a:r>
                      <a:endParaRPr lang="en-US" sz="1400" dirty="0">
                        <a:latin typeface="Arial" panose="020B0604020202020204" pitchFamily="34" charset="0"/>
                        <a:cs typeface="Arial" panose="020B0604020202020204" pitchFamily="34" charset="0"/>
                      </a:endParaRPr>
                    </a:p>
                  </a:txBody>
                  <a:tcPr/>
                </a:tc>
                <a:tc hMerge="1">
                  <a:txBody>
                    <a:bodyPr/>
                    <a:lstStyle/>
                    <a:p>
                      <a:endParaRPr lang="en-US"/>
                    </a:p>
                  </a:txBody>
                  <a:tcPr/>
                </a:tc>
                <a:tc hMerge="1">
                  <a:txBody>
                    <a:bodyPr/>
                    <a:lstStyle/>
                    <a:p>
                      <a:endParaRPr lang="en-US"/>
                    </a:p>
                  </a:txBody>
                  <a:tcPr/>
                </a:tc>
                <a:tc hMerge="1">
                  <a:txBody>
                    <a:bodyPr/>
                    <a:lstStyle/>
                    <a:p>
                      <a:endParaRPr lang="en-US" dirty="0"/>
                    </a:p>
                  </a:txBody>
                  <a:tcPr/>
                </a:tc>
                <a:extLst>
                  <a:ext uri="{0D108BD9-81ED-4DB2-BD59-A6C34878D82A}">
                    <a16:rowId xmlns="" xmlns:a16="http://schemas.microsoft.com/office/drawing/2014/main" val="410160256"/>
                  </a:ext>
                </a:extLst>
              </a:tr>
              <a:tr h="430957">
                <a:tc>
                  <a:txBody>
                    <a:bodyPr/>
                    <a:lstStyle/>
                    <a:p>
                      <a:r>
                        <a:rPr lang="en-US" sz="1200" b="1" dirty="0">
                          <a:latin typeface="Arial" panose="020B0604020202020204" pitchFamily="34" charset="0"/>
                          <a:cs typeface="Arial" panose="020B0604020202020204" pitchFamily="34" charset="0"/>
                        </a:rPr>
                        <a:t>Location/sites </a:t>
                      </a:r>
                    </a:p>
                    <a:p>
                      <a:r>
                        <a:rPr lang="en-US" sz="1200" b="1" dirty="0">
                          <a:latin typeface="Arial" panose="020B0604020202020204" pitchFamily="34" charset="0"/>
                          <a:cs typeface="Arial" panose="020B0604020202020204" pitchFamily="34" charset="0"/>
                        </a:rPr>
                        <a:t>for sub-activity</a:t>
                      </a:r>
                    </a:p>
                  </a:txBody>
                  <a:tcPr/>
                </a:tc>
                <a:tc gridSpan="4">
                  <a:txBody>
                    <a:bodyPr/>
                    <a:lstStyle/>
                    <a:p>
                      <a:r>
                        <a:rPr lang="en-US" sz="1200" dirty="0" smtClean="0">
                          <a:latin typeface="Arial" panose="020B0604020202020204" pitchFamily="34" charset="0"/>
                          <a:cs typeface="Arial" panose="020B0604020202020204" pitchFamily="34" charset="0"/>
                        </a:rPr>
                        <a:t>Upper West, Upper East and Northern Regions of Ghana</a:t>
                      </a:r>
                      <a:endParaRPr lang="en-US" sz="1200" dirty="0">
                        <a:latin typeface="Arial" panose="020B0604020202020204" pitchFamily="34" charset="0"/>
                        <a:cs typeface="Arial" panose="020B0604020202020204" pitchFamily="34" charset="0"/>
                      </a:endParaRPr>
                    </a:p>
                  </a:txBody>
                  <a:tcPr/>
                </a:tc>
                <a:tc hMerge="1">
                  <a:txBody>
                    <a:bodyPr/>
                    <a:lstStyle/>
                    <a:p>
                      <a:endParaRPr lang="en-US"/>
                    </a:p>
                  </a:txBody>
                  <a:tcPr/>
                </a:tc>
                <a:tc hMerge="1">
                  <a:txBody>
                    <a:bodyPr/>
                    <a:lstStyle/>
                    <a:p>
                      <a:endParaRPr lang="en-US"/>
                    </a:p>
                  </a:txBody>
                  <a:tcPr/>
                </a:tc>
                <a:tc hMerge="1">
                  <a:txBody>
                    <a:bodyPr/>
                    <a:lstStyle/>
                    <a:p>
                      <a:endParaRPr lang="en-US" sz="1200" dirty="0"/>
                    </a:p>
                  </a:txBody>
                  <a:tcPr/>
                </a:tc>
                <a:extLst>
                  <a:ext uri="{0D108BD9-81ED-4DB2-BD59-A6C34878D82A}">
                    <a16:rowId xmlns="" xmlns:a16="http://schemas.microsoft.com/office/drawing/2014/main" val="712296291"/>
                  </a:ext>
                </a:extLst>
              </a:tr>
              <a:tr h="603339">
                <a:tc>
                  <a:txBody>
                    <a:bodyPr/>
                    <a:lstStyle/>
                    <a:p>
                      <a:r>
                        <a:rPr lang="en-US" sz="1200" b="1" dirty="0">
                          <a:latin typeface="Arial" panose="020B0604020202020204" pitchFamily="34" charset="0"/>
                          <a:cs typeface="Arial" panose="020B0604020202020204" pitchFamily="34" charset="0"/>
                        </a:rPr>
                        <a:t>Implementation timeframe (start/end date)</a:t>
                      </a:r>
                    </a:p>
                  </a:txBody>
                  <a:tcPr/>
                </a:tc>
                <a:tc gridSpan="4">
                  <a:txBody>
                    <a:bodyPr/>
                    <a:lstStyle/>
                    <a:p>
                      <a:r>
                        <a:rPr lang="en-US" sz="1200" dirty="0" smtClean="0">
                          <a:latin typeface="Arial" panose="020B0604020202020204" pitchFamily="34" charset="0"/>
                          <a:cs typeface="Arial" panose="020B0604020202020204" pitchFamily="34" charset="0"/>
                        </a:rPr>
                        <a:t>August 2018 to July 2019</a:t>
                      </a:r>
                      <a:endParaRPr lang="en-US" sz="1200" dirty="0">
                        <a:latin typeface="Arial" panose="020B0604020202020204" pitchFamily="34" charset="0"/>
                        <a:cs typeface="Arial" panose="020B0604020202020204" pitchFamily="34" charset="0"/>
                      </a:endParaRPr>
                    </a:p>
                  </a:txBody>
                  <a:tcPr/>
                </a:tc>
                <a:tc hMerge="1">
                  <a:txBody>
                    <a:bodyPr/>
                    <a:lstStyle/>
                    <a:p>
                      <a:endParaRPr lang="en-US"/>
                    </a:p>
                  </a:txBody>
                  <a:tcPr/>
                </a:tc>
                <a:tc hMerge="1">
                  <a:txBody>
                    <a:bodyPr/>
                    <a:lstStyle/>
                    <a:p>
                      <a:endParaRPr lang="en-US"/>
                    </a:p>
                  </a:txBody>
                  <a:tcPr/>
                </a:tc>
                <a:tc hMerge="1">
                  <a:txBody>
                    <a:bodyPr/>
                    <a:lstStyle/>
                    <a:p>
                      <a:endParaRPr lang="en-US" sz="1200" dirty="0"/>
                    </a:p>
                  </a:txBody>
                  <a:tcPr/>
                </a:tc>
                <a:extLst>
                  <a:ext uri="{0D108BD9-81ED-4DB2-BD59-A6C34878D82A}">
                    <a16:rowId xmlns="" xmlns:a16="http://schemas.microsoft.com/office/drawing/2014/main" val="232465395"/>
                  </a:ext>
                </a:extLst>
              </a:tr>
              <a:tr h="603339">
                <a:tc>
                  <a:txBody>
                    <a:bodyPr/>
                    <a:lstStyle/>
                    <a:p>
                      <a:r>
                        <a:rPr lang="en-US" sz="1200" b="1" dirty="0">
                          <a:latin typeface="Arial" panose="020B0604020202020204" pitchFamily="34" charset="0"/>
                          <a:cs typeface="Arial" panose="020B0604020202020204" pitchFamily="34" charset="0"/>
                        </a:rPr>
                        <a:t>Deliverables</a:t>
                      </a:r>
                    </a:p>
                  </a:txBody>
                  <a:tcPr/>
                </a:tc>
                <a:tc gridSpan="3">
                  <a:txBody>
                    <a:bodyPr/>
                    <a:lstStyle/>
                    <a:p>
                      <a:pPr marL="228600" indent="-228600">
                        <a:buFont typeface="+mj-lt"/>
                        <a:buAutoNum type="arabicPeriod"/>
                      </a:pPr>
                      <a:r>
                        <a:rPr lang="en-US" sz="1200" dirty="0" smtClean="0">
                          <a:latin typeface="Arial" panose="020B0604020202020204" pitchFamily="34" charset="0"/>
                          <a:cs typeface="Arial" panose="020B0604020202020204" pitchFamily="34" charset="0"/>
                        </a:rPr>
                        <a:t>Technical papers</a:t>
                      </a:r>
                      <a:endParaRPr lang="en-US" sz="1200" dirty="0">
                        <a:latin typeface="Arial" panose="020B0604020202020204" pitchFamily="34" charset="0"/>
                        <a:cs typeface="Arial" panose="020B0604020202020204" pitchFamily="34" charset="0"/>
                      </a:endParaRPr>
                    </a:p>
                    <a:p>
                      <a:pPr marL="228600" indent="-228600">
                        <a:buFont typeface="+mj-lt"/>
                        <a:buAutoNum type="arabicPeriod"/>
                      </a:pPr>
                      <a:r>
                        <a:rPr lang="en-US" sz="1200" dirty="0" smtClean="0">
                          <a:latin typeface="Arial" panose="020B0604020202020204" pitchFamily="34" charset="0"/>
                          <a:cs typeface="Arial" panose="020B0604020202020204" pitchFamily="34" charset="0"/>
                        </a:rPr>
                        <a:t>Knowledge sharing workshop report</a:t>
                      </a:r>
                      <a:endParaRPr lang="en-US" sz="1200" dirty="0">
                        <a:latin typeface="Arial" panose="020B0604020202020204" pitchFamily="34" charset="0"/>
                        <a:cs typeface="Arial" panose="020B0604020202020204" pitchFamily="34" charset="0"/>
                      </a:endParaRPr>
                    </a:p>
                    <a:p>
                      <a:pPr marL="228600" indent="-228600">
                        <a:buFont typeface="+mj-lt"/>
                        <a:buAutoNum type="arabicPeriod"/>
                      </a:pPr>
                      <a:r>
                        <a:rPr lang="en-US" sz="1200" dirty="0" smtClean="0">
                          <a:latin typeface="Arial" panose="020B0604020202020204" pitchFamily="34" charset="0"/>
                          <a:cs typeface="Arial" panose="020B0604020202020204" pitchFamily="34" charset="0"/>
                        </a:rPr>
                        <a:t>Journal article</a:t>
                      </a:r>
                      <a:endParaRPr lang="en-US" sz="1200" dirty="0">
                        <a:latin typeface="Arial" panose="020B0604020202020204" pitchFamily="34" charset="0"/>
                        <a:cs typeface="Arial" panose="020B0604020202020204" pitchFamily="34" charset="0"/>
                      </a:endParaRPr>
                    </a:p>
                  </a:txBody>
                  <a:tcPr/>
                </a:tc>
                <a:tc hMerge="1">
                  <a:txBody>
                    <a:bodyPr/>
                    <a:lstStyle/>
                    <a:p>
                      <a:endParaRPr lang="en-US"/>
                    </a:p>
                  </a:txBody>
                  <a:tcPr/>
                </a:tc>
                <a:tc hMerge="1">
                  <a:txBody>
                    <a:bodyPr/>
                    <a:lstStyle/>
                    <a:p>
                      <a:endParaRPr lang="en-US"/>
                    </a:p>
                  </a:txBody>
                  <a:tcPr/>
                </a:tc>
                <a:tc>
                  <a:txBody>
                    <a:bodyPr/>
                    <a:lstStyle/>
                    <a:p>
                      <a:pPr marL="228600" indent="-228600">
                        <a:buFont typeface="+mj-lt"/>
                        <a:buAutoNum type="arabicPeriod" startAt="4"/>
                      </a:pPr>
                      <a:r>
                        <a:rPr lang="en-US" sz="1200" dirty="0" smtClean="0">
                          <a:latin typeface="Arial" panose="020B0604020202020204" pitchFamily="34" charset="0"/>
                          <a:cs typeface="Arial" panose="020B0604020202020204" pitchFamily="34" charset="0"/>
                        </a:rPr>
                        <a:t>Policy brief</a:t>
                      </a:r>
                      <a:endParaRPr lang="en-US" sz="1200" dirty="0">
                        <a:latin typeface="Arial" panose="020B0604020202020204" pitchFamily="34" charset="0"/>
                        <a:cs typeface="Arial" panose="020B0604020202020204" pitchFamily="34" charset="0"/>
                      </a:endParaRPr>
                    </a:p>
                    <a:p>
                      <a:pPr marL="228600" indent="-228600">
                        <a:buFont typeface="+mj-lt"/>
                        <a:buAutoNum type="arabicPeriod" startAt="4"/>
                      </a:pPr>
                      <a:r>
                        <a:rPr lang="en-US" sz="1200" dirty="0" smtClean="0">
                          <a:latin typeface="Arial" panose="020B0604020202020204" pitchFamily="34" charset="0"/>
                          <a:cs typeface="Arial" panose="020B0604020202020204" pitchFamily="34" charset="0"/>
                        </a:rPr>
                        <a:t>Newspaper</a:t>
                      </a:r>
                      <a:r>
                        <a:rPr lang="en-US" sz="1200" baseline="0" dirty="0" smtClean="0">
                          <a:latin typeface="Arial" panose="020B0604020202020204" pitchFamily="34" charset="0"/>
                          <a:cs typeface="Arial" panose="020B0604020202020204" pitchFamily="34" charset="0"/>
                        </a:rPr>
                        <a:t> article</a:t>
                      </a:r>
                      <a:endParaRPr lang="en-US" sz="1200" dirty="0">
                        <a:latin typeface="Arial" panose="020B0604020202020204" pitchFamily="34" charset="0"/>
                        <a:cs typeface="Arial" panose="020B0604020202020204" pitchFamily="34" charset="0"/>
                      </a:endParaRPr>
                    </a:p>
                    <a:p>
                      <a:pPr marL="228600" indent="-228600">
                        <a:buFont typeface="+mj-lt"/>
                        <a:buAutoNum type="arabicPeriod" startAt="4"/>
                      </a:pPr>
                      <a:r>
                        <a:rPr lang="en-US" sz="1200" dirty="0">
                          <a:latin typeface="Arial" panose="020B0604020202020204" pitchFamily="34" charset="0"/>
                          <a:cs typeface="Arial" panose="020B0604020202020204" pitchFamily="34" charset="0"/>
                        </a:rPr>
                        <a:t>_ _ _</a:t>
                      </a:r>
                    </a:p>
                  </a:txBody>
                  <a:tcPr/>
                </a:tc>
                <a:extLst>
                  <a:ext uri="{0D108BD9-81ED-4DB2-BD59-A6C34878D82A}">
                    <a16:rowId xmlns="" xmlns:a16="http://schemas.microsoft.com/office/drawing/2014/main" val="3087860269"/>
                  </a:ext>
                </a:extLst>
              </a:tr>
              <a:tr h="775722">
                <a:tc>
                  <a:txBody>
                    <a:bodyPr/>
                    <a:lstStyle/>
                    <a:p>
                      <a:r>
                        <a:rPr lang="en-US" sz="1200" b="1" dirty="0">
                          <a:latin typeface="Arial" panose="020B0604020202020204" pitchFamily="34" charset="0"/>
                          <a:cs typeface="Arial" panose="020B0604020202020204" pitchFamily="34" charset="0"/>
                        </a:rPr>
                        <a:t>S.I. domain and indicators for which data was collected – indicate metric and scale</a:t>
                      </a:r>
                    </a:p>
                  </a:txBody>
                  <a:tcPr/>
                </a:tc>
                <a:tc gridSpan="3">
                  <a:txBody>
                    <a:bodyPr/>
                    <a:lstStyle/>
                    <a:p>
                      <a:pPr marL="228600" indent="-228600">
                        <a:buFont typeface="+mj-lt"/>
                        <a:buAutoNum type="arabicPeriod"/>
                      </a:pPr>
                      <a:r>
                        <a:rPr lang="en-US" sz="1200" dirty="0" smtClean="0">
                          <a:latin typeface="Arial" panose="020B0604020202020204" pitchFamily="34" charset="0"/>
                          <a:cs typeface="Arial" panose="020B0604020202020204" pitchFamily="34" charset="0"/>
                        </a:rPr>
                        <a:t>Production</a:t>
                      </a:r>
                      <a:endParaRPr lang="en-US" sz="1200" dirty="0">
                        <a:latin typeface="Arial" panose="020B0604020202020204" pitchFamily="34" charset="0"/>
                        <a:cs typeface="Arial" panose="020B0604020202020204" pitchFamily="34" charset="0"/>
                      </a:endParaRPr>
                    </a:p>
                    <a:p>
                      <a:pPr marL="228600" indent="-228600">
                        <a:buFont typeface="+mj-lt"/>
                        <a:buAutoNum type="arabicPeriod"/>
                      </a:pPr>
                      <a:r>
                        <a:rPr lang="en-US" sz="1200" dirty="0" smtClean="0">
                          <a:latin typeface="Arial" panose="020B0604020202020204" pitchFamily="34" charset="0"/>
                          <a:cs typeface="Arial" panose="020B0604020202020204" pitchFamily="34" charset="0"/>
                        </a:rPr>
                        <a:t>Economic</a:t>
                      </a:r>
                      <a:endParaRPr lang="en-US" sz="1200" dirty="0">
                        <a:latin typeface="Arial" panose="020B0604020202020204" pitchFamily="34" charset="0"/>
                        <a:cs typeface="Arial" panose="020B0604020202020204" pitchFamily="34" charset="0"/>
                      </a:endParaRPr>
                    </a:p>
                    <a:p>
                      <a:pPr marL="228600" indent="-228600">
                        <a:buFont typeface="+mj-lt"/>
                        <a:buAutoNum type="arabicPeriod"/>
                      </a:pPr>
                      <a:r>
                        <a:rPr lang="en-US" sz="1200" dirty="0" smtClean="0">
                          <a:latin typeface="Arial" panose="020B0604020202020204" pitchFamily="34" charset="0"/>
                          <a:cs typeface="Arial" panose="020B0604020202020204" pitchFamily="34" charset="0"/>
                        </a:rPr>
                        <a:t>Social</a:t>
                      </a:r>
                      <a:endParaRPr lang="en-US" sz="1200" dirty="0">
                        <a:latin typeface="Arial" panose="020B0604020202020204" pitchFamily="34" charset="0"/>
                        <a:cs typeface="Arial" panose="020B0604020202020204" pitchFamily="34" charset="0"/>
                      </a:endParaRPr>
                    </a:p>
                  </a:txBody>
                  <a:tcPr/>
                </a:tc>
                <a:tc hMerge="1">
                  <a:txBody>
                    <a:bodyPr/>
                    <a:lstStyle/>
                    <a:p>
                      <a:endParaRPr lang="en-US"/>
                    </a:p>
                  </a:txBody>
                  <a:tcPr/>
                </a:tc>
                <a:tc hMerge="1">
                  <a:txBody>
                    <a:bodyPr/>
                    <a:lstStyle/>
                    <a:p>
                      <a:endParaRPr lang="en-US"/>
                    </a:p>
                  </a:txBody>
                  <a:tcPr/>
                </a:tc>
                <a:tc>
                  <a:txBody>
                    <a:bodyPr/>
                    <a:lstStyle/>
                    <a:p>
                      <a:pPr marL="228600" indent="-228600">
                        <a:buFont typeface="+mj-lt"/>
                        <a:buAutoNum type="arabicPeriod" startAt="4"/>
                      </a:pPr>
                      <a:r>
                        <a:rPr lang="en-US" sz="1200" dirty="0" smtClean="0">
                          <a:latin typeface="Arial" panose="020B0604020202020204" pitchFamily="34" charset="0"/>
                          <a:cs typeface="Arial" panose="020B0604020202020204" pitchFamily="34" charset="0"/>
                        </a:rPr>
                        <a:t>Human</a:t>
                      </a:r>
                      <a:endParaRPr lang="en-US" sz="1200" dirty="0">
                        <a:latin typeface="Arial" panose="020B0604020202020204" pitchFamily="34" charset="0"/>
                        <a:cs typeface="Arial" panose="020B0604020202020204" pitchFamily="34" charset="0"/>
                      </a:endParaRPr>
                    </a:p>
                    <a:p>
                      <a:pPr marL="228600" indent="-228600">
                        <a:buFont typeface="+mj-lt"/>
                        <a:buAutoNum type="arabicPeriod" startAt="4"/>
                      </a:pPr>
                      <a:r>
                        <a:rPr lang="en-US" sz="1200" dirty="0" smtClean="0">
                          <a:latin typeface="Arial" panose="020B0604020202020204" pitchFamily="34" charset="0"/>
                          <a:cs typeface="Arial" panose="020B0604020202020204" pitchFamily="34" charset="0"/>
                        </a:rPr>
                        <a:t>Environment</a:t>
                      </a:r>
                      <a:endParaRPr lang="en-US" sz="1200" dirty="0">
                        <a:latin typeface="Arial" panose="020B0604020202020204" pitchFamily="34" charset="0"/>
                        <a:cs typeface="Arial" panose="020B0604020202020204" pitchFamily="34" charset="0"/>
                      </a:endParaRPr>
                    </a:p>
                    <a:p>
                      <a:pPr marL="228600" indent="-228600">
                        <a:buFont typeface="+mj-lt"/>
                        <a:buAutoNum type="arabicPeriod" startAt="4"/>
                      </a:pPr>
                      <a:r>
                        <a:rPr lang="en-US" sz="1200" dirty="0">
                          <a:latin typeface="Arial" panose="020B0604020202020204" pitchFamily="34" charset="0"/>
                          <a:cs typeface="Arial" panose="020B0604020202020204" pitchFamily="34" charset="0"/>
                        </a:rPr>
                        <a:t>_ _ _</a:t>
                      </a:r>
                    </a:p>
                  </a:txBody>
                  <a:tcPr/>
                </a:tc>
                <a:extLst>
                  <a:ext uri="{0D108BD9-81ED-4DB2-BD59-A6C34878D82A}">
                    <a16:rowId xmlns="" xmlns:a16="http://schemas.microsoft.com/office/drawing/2014/main" val="2109533273"/>
                  </a:ext>
                </a:extLst>
              </a:tr>
              <a:tr h="603339">
                <a:tc>
                  <a:txBody>
                    <a:bodyPr/>
                    <a:lstStyle/>
                    <a:p>
                      <a:r>
                        <a:rPr lang="en-US" sz="1200" b="1" dirty="0">
                          <a:latin typeface="Arial" panose="020B0604020202020204" pitchFamily="34" charset="0"/>
                          <a:cs typeface="Arial" panose="020B0604020202020204" pitchFamily="34" charset="0"/>
                        </a:rPr>
                        <a:t>Research team and responsibilities</a:t>
                      </a:r>
                    </a:p>
                  </a:txBody>
                  <a:tcPr/>
                </a:tc>
                <a:tc gridSpan="3">
                  <a:txBody>
                    <a:bodyPr/>
                    <a:lstStyle/>
                    <a:p>
                      <a:pPr marL="228600" indent="-228600">
                        <a:buFont typeface="+mj-lt"/>
                        <a:buAutoNum type="arabicPeriod"/>
                      </a:pPr>
                      <a:r>
                        <a:rPr lang="en-US" sz="1200" dirty="0" smtClean="0">
                          <a:latin typeface="Arial" panose="020B0604020202020204" pitchFamily="34" charset="0"/>
                          <a:cs typeface="Arial" panose="020B0604020202020204" pitchFamily="34" charset="0"/>
                        </a:rPr>
                        <a:t>Charity (policy, social and institutional studies)</a:t>
                      </a:r>
                      <a:endParaRPr lang="en-US" sz="1200" dirty="0">
                        <a:latin typeface="Arial" panose="020B0604020202020204" pitchFamily="34" charset="0"/>
                        <a:cs typeface="Arial" panose="020B0604020202020204" pitchFamily="34" charset="0"/>
                      </a:endParaRPr>
                    </a:p>
                    <a:p>
                      <a:pPr marL="228600" indent="-228600">
                        <a:buFont typeface="+mj-lt"/>
                        <a:buAutoNum type="arabicPeriod"/>
                      </a:pPr>
                      <a:r>
                        <a:rPr lang="en-US" sz="1200" dirty="0" err="1" smtClean="0">
                          <a:latin typeface="Arial" panose="020B0604020202020204" pitchFamily="34" charset="0"/>
                          <a:cs typeface="Arial" panose="020B0604020202020204" pitchFamily="34" charset="0"/>
                        </a:rPr>
                        <a:t>Bekele</a:t>
                      </a:r>
                      <a:r>
                        <a:rPr lang="en-US" sz="1200" dirty="0" smtClean="0">
                          <a:latin typeface="Arial" panose="020B0604020202020204" pitchFamily="34" charset="0"/>
                          <a:cs typeface="Arial" panose="020B0604020202020204" pitchFamily="34" charset="0"/>
                        </a:rPr>
                        <a:t> (economic research</a:t>
                      </a:r>
                      <a:r>
                        <a:rPr lang="en-US" sz="1200" baseline="0" dirty="0" smtClean="0">
                          <a:latin typeface="Arial" panose="020B0604020202020204" pitchFamily="34" charset="0"/>
                          <a:cs typeface="Arial" panose="020B0604020202020204" pitchFamily="34" charset="0"/>
                        </a:rPr>
                        <a:t> formulation and analysis)</a:t>
                      </a:r>
                      <a:endParaRPr lang="en-US" sz="1200" dirty="0">
                        <a:latin typeface="Arial" panose="020B0604020202020204" pitchFamily="34" charset="0"/>
                        <a:cs typeface="Arial" panose="020B0604020202020204" pitchFamily="34" charset="0"/>
                      </a:endParaRPr>
                    </a:p>
                    <a:p>
                      <a:pPr marL="228600" indent="-228600">
                        <a:buFont typeface="+mj-lt"/>
                        <a:buAutoNum type="arabicPeriod"/>
                      </a:pPr>
                      <a:r>
                        <a:rPr lang="en-US" sz="1200" dirty="0" err="1" smtClean="0">
                          <a:latin typeface="Arial" panose="020B0604020202020204" pitchFamily="34" charset="0"/>
                          <a:cs typeface="Arial" panose="020B0604020202020204" pitchFamily="34" charset="0"/>
                        </a:rPr>
                        <a:t>Gundala</a:t>
                      </a:r>
                      <a:r>
                        <a:rPr lang="en-US" sz="1200" dirty="0" smtClean="0">
                          <a:latin typeface="Arial" panose="020B0604020202020204" pitchFamily="34" charset="0"/>
                          <a:cs typeface="Arial" panose="020B0604020202020204" pitchFamily="34" charset="0"/>
                        </a:rPr>
                        <a:t> (gender)</a:t>
                      </a:r>
                      <a:endParaRPr lang="en-US" sz="1200" dirty="0">
                        <a:latin typeface="Arial" panose="020B0604020202020204" pitchFamily="34" charset="0"/>
                        <a:cs typeface="Arial" panose="020B0604020202020204" pitchFamily="34" charset="0"/>
                      </a:endParaRPr>
                    </a:p>
                  </a:txBody>
                  <a:tcPr/>
                </a:tc>
                <a:tc hMerge="1">
                  <a:txBody>
                    <a:bodyPr/>
                    <a:lstStyle/>
                    <a:p>
                      <a:endParaRPr lang="en-US"/>
                    </a:p>
                  </a:txBody>
                  <a:tcPr/>
                </a:tc>
                <a:tc hMerge="1">
                  <a:txBody>
                    <a:bodyPr/>
                    <a:lstStyle/>
                    <a:p>
                      <a:endParaRPr lang="en-US"/>
                    </a:p>
                  </a:txBody>
                  <a:tcPr/>
                </a:tc>
                <a:tc>
                  <a:txBody>
                    <a:bodyPr/>
                    <a:lstStyle/>
                    <a:p>
                      <a:pPr marL="228600" indent="-228600">
                        <a:buFont typeface="+mj-lt"/>
                        <a:buAutoNum type="arabicPeriod" startAt="4"/>
                      </a:pPr>
                      <a:r>
                        <a:rPr lang="en-US" sz="1200" dirty="0">
                          <a:latin typeface="Arial" panose="020B0604020202020204" pitchFamily="34" charset="0"/>
                          <a:cs typeface="Arial" panose="020B0604020202020204" pitchFamily="34" charset="0"/>
                        </a:rPr>
                        <a:t>_ _ _</a:t>
                      </a:r>
                    </a:p>
                    <a:p>
                      <a:pPr marL="228600" indent="-228600">
                        <a:buFont typeface="+mj-lt"/>
                        <a:buAutoNum type="arabicPeriod" startAt="4"/>
                      </a:pPr>
                      <a:r>
                        <a:rPr lang="en-US" sz="1200" dirty="0">
                          <a:latin typeface="Arial" panose="020B0604020202020204" pitchFamily="34" charset="0"/>
                          <a:cs typeface="Arial" panose="020B0604020202020204" pitchFamily="34" charset="0"/>
                        </a:rPr>
                        <a:t>_ _ _</a:t>
                      </a:r>
                    </a:p>
                    <a:p>
                      <a:pPr marL="228600" indent="-228600">
                        <a:buFont typeface="+mj-lt"/>
                        <a:buAutoNum type="arabicPeriod" startAt="4"/>
                      </a:pPr>
                      <a:r>
                        <a:rPr lang="en-US" sz="1200" dirty="0">
                          <a:latin typeface="Arial" panose="020B0604020202020204" pitchFamily="34" charset="0"/>
                          <a:cs typeface="Arial" panose="020B0604020202020204" pitchFamily="34" charset="0"/>
                        </a:rPr>
                        <a:t>_ _ _</a:t>
                      </a:r>
                    </a:p>
                  </a:txBody>
                  <a:tcPr/>
                </a:tc>
                <a:extLst>
                  <a:ext uri="{0D108BD9-81ED-4DB2-BD59-A6C34878D82A}">
                    <a16:rowId xmlns="" xmlns:a16="http://schemas.microsoft.com/office/drawing/2014/main" val="1252771777"/>
                  </a:ext>
                </a:extLst>
              </a:tr>
              <a:tr h="846543">
                <a:tc>
                  <a:txBody>
                    <a:bodyPr/>
                    <a:lstStyle/>
                    <a:p>
                      <a:r>
                        <a:rPr lang="en-US" sz="1200" b="1" dirty="0">
                          <a:latin typeface="Arial" panose="020B0604020202020204" pitchFamily="34" charset="0"/>
                          <a:cs typeface="Arial" panose="020B0604020202020204" pitchFamily="34" charset="0"/>
                        </a:rPr>
                        <a:t>Farming systems research perspective (how this work links with others)</a:t>
                      </a:r>
                    </a:p>
                  </a:txBody>
                  <a:tcPr/>
                </a:tc>
                <a:tc gridSpan="4">
                  <a:txBody>
                    <a:bodyPr/>
                    <a:lstStyle/>
                    <a:p>
                      <a:r>
                        <a:rPr lang="en-US" sz="1200" dirty="0" smtClean="0">
                          <a:latin typeface="Arial" panose="020B0604020202020204" pitchFamily="34" charset="0"/>
                          <a:cs typeface="Arial" panose="020B0604020202020204" pitchFamily="34" charset="0"/>
                        </a:rPr>
                        <a:t>It is cross-cutting, and links with all the research activities – insights</a:t>
                      </a:r>
                      <a:r>
                        <a:rPr lang="en-US" sz="1200" baseline="0" dirty="0" smtClean="0">
                          <a:latin typeface="Arial" panose="020B0604020202020204" pitchFamily="34" charset="0"/>
                          <a:cs typeface="Arial" panose="020B0604020202020204" pitchFamily="34" charset="0"/>
                        </a:rPr>
                        <a:t> on how to get relevant stakeholders for effective dissemination and use of SI technologies/practices</a:t>
                      </a:r>
                      <a:endParaRPr lang="en-US" sz="1200" dirty="0">
                        <a:latin typeface="Arial" panose="020B0604020202020204" pitchFamily="34" charset="0"/>
                        <a:cs typeface="Arial" panose="020B0604020202020204" pitchFamily="34" charset="0"/>
                      </a:endParaRPr>
                    </a:p>
                  </a:txBody>
                  <a:tcPr/>
                </a:tc>
                <a:tc hMerge="1">
                  <a:txBody>
                    <a:bodyPr/>
                    <a:lstStyle/>
                    <a:p>
                      <a:endParaRPr lang="en-US"/>
                    </a:p>
                  </a:txBody>
                  <a:tcPr/>
                </a:tc>
                <a:tc hMerge="1">
                  <a:txBody>
                    <a:bodyPr/>
                    <a:lstStyle/>
                    <a:p>
                      <a:endParaRPr lang="en-US"/>
                    </a:p>
                  </a:txBody>
                  <a:tcPr/>
                </a:tc>
                <a:tc hMerge="1">
                  <a:txBody>
                    <a:bodyPr/>
                    <a:lstStyle/>
                    <a:p>
                      <a:endParaRPr lang="en-US" sz="1200" dirty="0"/>
                    </a:p>
                  </a:txBody>
                  <a:tcPr/>
                </a:tc>
                <a:extLst>
                  <a:ext uri="{0D108BD9-81ED-4DB2-BD59-A6C34878D82A}">
                    <a16:rowId xmlns="" xmlns:a16="http://schemas.microsoft.com/office/drawing/2014/main" val="1471963457"/>
                  </a:ext>
                </a:extLst>
              </a:tr>
              <a:tr h="479959">
                <a:tc>
                  <a:txBody>
                    <a:bodyPr/>
                    <a:lstStyle/>
                    <a:p>
                      <a:r>
                        <a:rPr lang="en-US" sz="1200" b="1" dirty="0">
                          <a:latin typeface="Arial" panose="020B0604020202020204" pitchFamily="34" charset="0"/>
                          <a:cs typeface="Arial" panose="020B0604020202020204" pitchFamily="34" charset="0"/>
                        </a:rPr>
                        <a:t>Estimated fund requirement</a:t>
                      </a:r>
                    </a:p>
                  </a:txBody>
                  <a:tcPr/>
                </a:tc>
                <a:tc gridSpan="4">
                  <a:txBody>
                    <a:bodyPr/>
                    <a:lstStyle/>
                    <a:p>
                      <a:r>
                        <a:rPr lang="en-US" sz="1200" dirty="0" smtClean="0">
                          <a:latin typeface="Arial" panose="020B0604020202020204" pitchFamily="34" charset="0"/>
                          <a:cs typeface="Arial" panose="020B0604020202020204" pitchFamily="34" charset="0"/>
                        </a:rPr>
                        <a:t>50,000 USD</a:t>
                      </a:r>
                      <a:endParaRPr lang="en-US" sz="1200" dirty="0">
                        <a:latin typeface="Arial" panose="020B0604020202020204" pitchFamily="34" charset="0"/>
                        <a:cs typeface="Arial" panose="020B0604020202020204" pitchFamily="34" charset="0"/>
                      </a:endParaRPr>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 xmlns:a16="http://schemas.microsoft.com/office/drawing/2014/main" val="4014415025"/>
                  </a:ext>
                </a:extLst>
              </a:tr>
            </a:tbl>
          </a:graphicData>
        </a:graphic>
      </p:graphicFrame>
    </p:spTree>
    <p:extLst>
      <p:ext uri="{BB962C8B-B14F-4D97-AF65-F5344CB8AC3E}">
        <p14:creationId xmlns:p14="http://schemas.microsoft.com/office/powerpoint/2010/main" val="63109948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1295400"/>
            <a:ext cx="8991600" cy="5078313"/>
          </a:xfrm>
          <a:prstGeom prst="rect">
            <a:avLst/>
          </a:prstGeom>
          <a:noFill/>
        </p:spPr>
        <p:txBody>
          <a:bodyPr wrap="square" rtlCol="0">
            <a:spAutoFit/>
          </a:bodyPr>
          <a:lstStyle/>
          <a:p>
            <a:r>
              <a:rPr lang="en-US" sz="3600" b="1" dirty="0" smtClean="0">
                <a:latin typeface="Arial" panose="020B0604020202020204" pitchFamily="34" charset="0"/>
                <a:cs typeface="Arial" panose="020B0604020202020204" pitchFamily="34" charset="0"/>
              </a:rPr>
              <a:t>Justification of sub-activity</a:t>
            </a:r>
          </a:p>
          <a:p>
            <a:endParaRPr lang="en-US" sz="3200" b="1" dirty="0" smtClean="0">
              <a:latin typeface="Arial" panose="020B0604020202020204" pitchFamily="34" charset="0"/>
              <a:cs typeface="Arial" panose="020B0604020202020204" pitchFamily="34" charset="0"/>
            </a:endParaRPr>
          </a:p>
          <a:p>
            <a:pPr marL="285750" indent="-285750">
              <a:buFont typeface="Wingdings" panose="05000000000000000000" pitchFamily="2" charset="2"/>
              <a:buChar char="ü"/>
            </a:pPr>
            <a:r>
              <a:rPr lang="en-US" sz="3200" dirty="0" smtClean="0">
                <a:latin typeface="Arial" panose="020B0604020202020204" pitchFamily="34" charset="0"/>
                <a:cs typeface="Arial" panose="020B0604020202020204" pitchFamily="34" charset="0"/>
              </a:rPr>
              <a:t>Add value to the previous research on SI gaps and dsyfunctionality identified</a:t>
            </a:r>
          </a:p>
          <a:p>
            <a:endParaRPr lang="en-US" sz="3200" dirty="0" smtClean="0">
              <a:latin typeface="Arial" panose="020B0604020202020204" pitchFamily="34" charset="0"/>
              <a:cs typeface="Arial" panose="020B0604020202020204" pitchFamily="34" charset="0"/>
            </a:endParaRPr>
          </a:p>
          <a:p>
            <a:pPr marL="285750" indent="-285750">
              <a:buFont typeface="Wingdings" panose="05000000000000000000" pitchFamily="2" charset="2"/>
              <a:buChar char="ü"/>
            </a:pPr>
            <a:r>
              <a:rPr lang="en-US" sz="3200" dirty="0" smtClean="0">
                <a:latin typeface="Arial" panose="020B0604020202020204" pitchFamily="34" charset="0"/>
                <a:cs typeface="Arial" panose="020B0604020202020204" pitchFamily="34" charset="0"/>
              </a:rPr>
              <a:t>Bring out more insights towards achieving outputs 3.2 and 4.1 – better understanding of Institutional issues constraining promotion of SI in Ghana; that leads to strategic planning and </a:t>
            </a:r>
          </a:p>
          <a:p>
            <a:r>
              <a:rPr lang="en-US" sz="3200" dirty="0" smtClean="0">
                <a:latin typeface="Arial" panose="020B0604020202020204" pitchFamily="34" charset="0"/>
                <a:cs typeface="Arial" panose="020B0604020202020204" pitchFamily="34" charset="0"/>
              </a:rPr>
              <a:t>implementation</a:t>
            </a:r>
            <a:endParaRPr lang="en-US" sz="32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06794246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2"/>
          </p:nvPr>
        </p:nvSpPr>
        <p:spPr>
          <a:xfrm>
            <a:off x="0" y="1066801"/>
            <a:ext cx="9144000" cy="5791200"/>
          </a:xfrm>
        </p:spPr>
        <p:txBody>
          <a:bodyPr/>
          <a:lstStyle/>
          <a:p>
            <a:pPr algn="ctr"/>
            <a:r>
              <a:rPr lang="en-US" sz="3600" dirty="0" smtClean="0">
                <a:latin typeface="Arial" panose="020B0604020202020204" pitchFamily="34" charset="0"/>
                <a:cs typeface="Arial" panose="020B0604020202020204" pitchFamily="34" charset="0"/>
              </a:rPr>
              <a:t>Some Research Questions</a:t>
            </a:r>
          </a:p>
          <a:p>
            <a:pPr marL="457200" indent="-342900">
              <a:buFont typeface="Wingdings" panose="05000000000000000000" pitchFamily="2" charset="2"/>
              <a:buChar char="ü"/>
            </a:pPr>
            <a:r>
              <a:rPr lang="en-GB" sz="2000" dirty="0">
                <a:latin typeface="Arial" panose="020B0604020202020204" pitchFamily="34" charset="0"/>
                <a:cs typeface="Arial" panose="020B0604020202020204" pitchFamily="34" charset="0"/>
              </a:rPr>
              <a:t>What organisational opportunities (extension and extension services; R&amp;D; NGOs) exist and how effective are they in promoting SI practices and access to new knowledge and innovation by farmers? How can these be strengthened or taken advantage of in the implementation of the SI interventions</a:t>
            </a:r>
            <a:r>
              <a:rPr lang="en-GB" sz="2000" dirty="0" smtClean="0">
                <a:latin typeface="Arial" panose="020B0604020202020204" pitchFamily="34" charset="0"/>
                <a:cs typeface="Arial" panose="020B0604020202020204" pitchFamily="34" charset="0"/>
              </a:rPr>
              <a:t>?</a:t>
            </a:r>
          </a:p>
          <a:p>
            <a:endParaRPr lang="en-GB" sz="2000" dirty="0" smtClean="0">
              <a:latin typeface="Arial" panose="020B0604020202020204" pitchFamily="34" charset="0"/>
              <a:cs typeface="Arial" panose="020B0604020202020204" pitchFamily="34" charset="0"/>
            </a:endParaRPr>
          </a:p>
          <a:p>
            <a:pPr marL="457200" lvl="0" indent="-342900">
              <a:buFont typeface="Wingdings" pitchFamily="2" charset="2"/>
              <a:buChar char="ü"/>
            </a:pPr>
            <a:r>
              <a:rPr lang="en-GB" sz="2000" dirty="0" smtClean="0">
                <a:latin typeface="Arial" panose="020B0604020202020204" pitchFamily="34" charset="0"/>
                <a:cs typeface="Arial" panose="020B0604020202020204" pitchFamily="34" charset="0"/>
              </a:rPr>
              <a:t>What </a:t>
            </a:r>
            <a:r>
              <a:rPr lang="en-GB" sz="2000" dirty="0">
                <a:latin typeface="Arial" panose="020B0604020202020204" pitchFamily="34" charset="0"/>
                <a:cs typeface="Arial" panose="020B0604020202020204" pitchFamily="34" charset="0"/>
              </a:rPr>
              <a:t>types of SI innovations are prevalent, what attitudes to learning, new knowledge and innovation are prevalent, and what incentives are in place to encourage them? </a:t>
            </a:r>
            <a:r>
              <a:rPr lang="en-GB" sz="2000" dirty="0" smtClean="0">
                <a:latin typeface="Arial" panose="020B0604020202020204" pitchFamily="34" charset="0"/>
                <a:cs typeface="Arial" panose="020B0604020202020204" pitchFamily="34" charset="0"/>
              </a:rPr>
              <a:t>What </a:t>
            </a:r>
            <a:r>
              <a:rPr lang="en-GB" sz="2000" dirty="0">
                <a:latin typeface="Arial" panose="020B0604020202020204" pitchFamily="34" charset="0"/>
                <a:cs typeface="Arial" panose="020B0604020202020204" pitchFamily="34" charset="0"/>
              </a:rPr>
              <a:t>new input and output market opportunities exist for smallholders, and how efficient are the value chains surrounding the identified markets? </a:t>
            </a:r>
            <a:endParaRPr lang="en-GB" sz="2000" dirty="0" smtClean="0">
              <a:latin typeface="Arial" panose="020B0604020202020204" pitchFamily="34" charset="0"/>
              <a:cs typeface="Arial" panose="020B0604020202020204" pitchFamily="34" charset="0"/>
            </a:endParaRPr>
          </a:p>
          <a:p>
            <a:pPr lvl="0"/>
            <a:endParaRPr lang="en-GB" sz="2000" dirty="0" smtClean="0">
              <a:latin typeface="Arial" panose="020B0604020202020204" pitchFamily="34" charset="0"/>
              <a:cs typeface="Arial" panose="020B0604020202020204" pitchFamily="34" charset="0"/>
            </a:endParaRPr>
          </a:p>
          <a:p>
            <a:pPr marL="457200" indent="-342900">
              <a:buFont typeface="Wingdings" pitchFamily="2" charset="2"/>
              <a:buChar char="ü"/>
            </a:pPr>
            <a:r>
              <a:rPr lang="en-GB" sz="2000" dirty="0"/>
              <a:t>What aspects of ‘social network’ exist – the social bonds that allow people to trust each other and work together? And how can the project make use of it?</a:t>
            </a:r>
            <a:endParaRPr lang="en-US" sz="2000" dirty="0"/>
          </a:p>
          <a:p>
            <a:pPr lvl="0"/>
            <a:endParaRPr lang="en-US" sz="2000" dirty="0">
              <a:latin typeface="Arial" panose="020B0604020202020204" pitchFamily="34" charset="0"/>
              <a:cs typeface="Arial" panose="020B0604020202020204" pitchFamily="34" charset="0"/>
            </a:endParaRPr>
          </a:p>
          <a:p>
            <a:endParaRPr lang="en-US" dirty="0"/>
          </a:p>
          <a:p>
            <a:endParaRPr lang="en-US" dirty="0"/>
          </a:p>
        </p:txBody>
      </p:sp>
    </p:spTree>
    <p:extLst>
      <p:ext uri="{BB962C8B-B14F-4D97-AF65-F5344CB8AC3E}">
        <p14:creationId xmlns:p14="http://schemas.microsoft.com/office/powerpoint/2010/main" val="100301524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475891" y="1905000"/>
            <a:ext cx="7620000" cy="1143000"/>
          </a:xfrm>
          <a:prstGeom prst="rect">
            <a:avLst/>
          </a:prstGeom>
        </p:spPr>
        <p:txBody>
          <a:bodyPr/>
          <a:lstStyle>
            <a:lvl1pPr algn="l" defTabSz="914400" rtl="0" eaLnBrk="1" latinLnBrk="0" hangingPunct="1">
              <a:spcBef>
                <a:spcPct val="0"/>
              </a:spcBef>
              <a:buNone/>
              <a:defRPr sz="4600" kern="1200" cap="none" spc="-100" baseline="0">
                <a:ln>
                  <a:noFill/>
                </a:ln>
                <a:solidFill>
                  <a:schemeClr val="tx2"/>
                </a:solidFill>
                <a:effectLst/>
                <a:latin typeface="+mn-lt"/>
                <a:ea typeface="+mj-ea"/>
                <a:cs typeface="+mj-cs"/>
              </a:defRPr>
            </a:lvl1pPr>
          </a:lstStyle>
          <a:p>
            <a:pPr algn="ctr"/>
            <a:r>
              <a:rPr lang="en-US" dirty="0">
                <a:solidFill>
                  <a:srgbClr val="156834"/>
                </a:solidFill>
                <a:latin typeface="Gill Sans" pitchFamily="34" charset="0"/>
              </a:rPr>
              <a:t>Thank You</a:t>
            </a:r>
          </a:p>
        </p:txBody>
      </p:sp>
    </p:spTree>
    <p:extLst>
      <p:ext uri="{BB962C8B-B14F-4D97-AF65-F5344CB8AC3E}">
        <p14:creationId xmlns:p14="http://schemas.microsoft.com/office/powerpoint/2010/main" val="3585019886"/>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frica RISING presentation_template">
  <a:themeElements>
    <a:clrScheme name="Aspect">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6B9F25"/>
      </a:hlink>
      <a:folHlink>
        <a:srgbClr val="B26B02"/>
      </a:folHlink>
    </a:clrScheme>
    <a:fontScheme name="Office">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djacency">
      <a:fillStyleLst>
        <a:solidFill>
          <a:schemeClr val="phClr"/>
        </a:solidFill>
        <a:solidFill>
          <a:schemeClr val="phClr">
            <a:tint val="55000"/>
          </a:schemeClr>
        </a:solidFill>
        <a:solidFill>
          <a:schemeClr val="phClr"/>
        </a:soli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50800" dist="25400" algn="bl" rotWithShape="0">
              <a:srgbClr val="000000">
                <a:alpha val="60000"/>
              </a:srgbClr>
            </a:outerShdw>
          </a:effectLst>
        </a:effectStyle>
        <a:effectStyle>
          <a:effectLst/>
          <a:scene3d>
            <a:camera prst="orthographicFront">
              <a:rot lat="0" lon="0" rev="0"/>
            </a:camera>
            <a:lightRig rig="brightRoom" dir="tl">
              <a:rot lat="0" lon="0" rev="1800000"/>
            </a:lightRig>
          </a:scene3d>
          <a:sp3d contourW="10160" prstMaterial="dkEdge">
            <a:bevelT w="38100" h="50800" prst="angle"/>
            <a:contourClr>
              <a:schemeClr val="phClr">
                <a:shade val="40000"/>
                <a:satMod val="150000"/>
              </a:schemeClr>
            </a:contourClr>
          </a:sp3d>
        </a:effectStyle>
      </a:effectStyleLst>
      <a:bgFillStyleLst>
        <a:solidFill>
          <a:schemeClr val="phClr"/>
        </a:solidFill>
        <a:gradFill rotWithShape="1">
          <a:gsLst>
            <a:gs pos="0">
              <a:schemeClr val="phClr">
                <a:tint val="90000"/>
              </a:schemeClr>
            </a:gs>
            <a:gs pos="75000">
              <a:schemeClr val="phClr">
                <a:shade val="100000"/>
                <a:satMod val="115000"/>
              </a:schemeClr>
            </a:gs>
            <a:gs pos="100000">
              <a:schemeClr val="phClr">
                <a:shade val="70000"/>
                <a:satMod val="130000"/>
              </a:schemeClr>
            </a:gs>
          </a:gsLst>
          <a:path path="circle">
            <a:fillToRect l="20000" t="50000" r="100000" b="50000"/>
          </a:path>
        </a:gradFill>
        <a:blipFill rotWithShape="1">
          <a:blip xmlns:r="http://schemas.openxmlformats.org/officeDocument/2006/relationships" r:embed="rId1">
            <a:duotone>
              <a:schemeClr val="phClr">
                <a:tint val="97000"/>
              </a:schemeClr>
              <a:schemeClr val="phClr">
                <a:shade val="96000"/>
              </a:schemeClr>
            </a:duotone>
          </a:blip>
          <a:tile tx="0" ty="0" sx="32000" sy="32000" flip="none" algn="tl"/>
        </a:blipFill>
      </a:bgFillStyleLst>
    </a:fmtScheme>
  </a:themeElements>
  <a:objectDefaults/>
  <a:extraClrSchemeLst/>
  <a:extLst>
    <a:ext uri="{05A4C25C-085E-4340-85A3-A5531E510DB2}">
      <thm15:themeFamily xmlns:thm15="http://schemas.microsoft.com/office/thememl/2012/main" name="Presentation5" id="{B7572A97-F6F0-D241-99AD-81B164C75392}" vid="{B71C4711-9970-464C-BE92-AF95AC7E76C3}"/>
    </a:ext>
  </a:extLst>
</a:theme>
</file>

<file path=ppt/theme/theme2.xml><?xml version="1.0" encoding="utf-8"?>
<a:theme xmlns:a="http://schemas.openxmlformats.org/drawingml/2006/main" name="1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Presentation5" id="{B7572A97-F6F0-D241-99AD-81B164C75392}" vid="{35B6F308-29BA-1E43-A35F-D76411067678}"/>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289151CC3285AB44A726E4FF20DF659B" ma:contentTypeVersion="2" ma:contentTypeDescription="Create a new document." ma:contentTypeScope="" ma:versionID="fca73bb26319a383f0ca6a4bffdc501e">
  <xsd:schema xmlns:xsd="http://www.w3.org/2001/XMLSchema" xmlns:xs="http://www.w3.org/2001/XMLSchema" xmlns:p="http://schemas.microsoft.com/office/2006/metadata/properties" xmlns:ns2="9f5e9607-a28b-487e-b093-da60e75ee109" targetNamespace="http://schemas.microsoft.com/office/2006/metadata/properties" ma:root="true" ma:fieldsID="eff026812a92945e04c02a7a0b9b476f" ns2:_="">
    <xsd:import namespace="9f5e9607-a28b-487e-b093-da60e75ee109"/>
    <xsd:element name="properties">
      <xsd:complexType>
        <xsd:sequence>
          <xsd:element name="documentManagement">
            <xsd:complexType>
              <xsd:all>
                <xsd:element ref="ns2:SharedWithUsers" minOccurs="0"/>
                <xsd:element ref="ns2: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f5e9607-a28b-487e-b093-da60e75ee109" elementFormDefault="qualified">
    <xsd:import namespace="http://schemas.microsoft.com/office/2006/documentManagement/types"/>
    <xsd:import namespace="http://schemas.microsoft.com/office/infopath/2007/PartnerControls"/>
    <xsd:element name="SharedWithUsers" ma:index="8"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description=""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8F0FE609-6AC4-4983-BBB6-959006EDF3E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9f5e9607-a28b-487e-b093-da60e75ee109"/>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15851436-67EF-41C7-86D1-3904960B8302}">
  <ds:schemaRefs>
    <ds:schemaRef ds:uri="http://schemas.microsoft.com/sharepoint/v3/contenttype/forms"/>
  </ds:schemaRefs>
</ds:datastoreItem>
</file>

<file path=customXml/itemProps3.xml><?xml version="1.0" encoding="utf-8"?>
<ds:datastoreItem xmlns:ds="http://schemas.openxmlformats.org/officeDocument/2006/customXml" ds:itemID="{13E26CE0-AB66-4F91-BD00-58CA3546E3E5}">
  <ds:schemaRefs>
    <ds:schemaRef ds:uri="http://schemas.microsoft.com/office/2006/metadata/properties"/>
    <ds:schemaRef ds:uri="http://purl.org/dc/terms/"/>
    <ds:schemaRef ds:uri="http://schemas.microsoft.com/office/infopath/2007/PartnerControls"/>
    <ds:schemaRef ds:uri="http://purl.org/dc/dcmitype/"/>
    <ds:schemaRef ds:uri="9f5e9607-a28b-487e-b093-da60e75ee109"/>
    <ds:schemaRef ds:uri="http://purl.org/dc/elements/1.1/"/>
    <ds:schemaRef ds:uri="http://www.w3.org/XML/1998/namespace"/>
    <ds:schemaRef ds:uri="http://schemas.microsoft.com/office/2006/documentManagement/types"/>
    <ds:schemaRef ds:uri="http://schemas.openxmlformats.org/package/2006/metadata/core-properties"/>
  </ds:schemaRefs>
</ds:datastoreItem>
</file>

<file path=docProps/app.xml><?xml version="1.0" encoding="utf-8"?>
<Properties xmlns="http://schemas.openxmlformats.org/officeDocument/2006/extended-properties" xmlns:vt="http://schemas.openxmlformats.org/officeDocument/2006/docPropsVTypes">
  <Template>Africa RISING presentation_template</Template>
  <TotalTime>211</TotalTime>
  <Words>384</Words>
  <Application>Microsoft Office PowerPoint</Application>
  <PresentationFormat>On-screen Show (4:3)</PresentationFormat>
  <Paragraphs>56</Paragraphs>
  <Slides>5</Slides>
  <Notes>1</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5</vt:i4>
      </vt:variant>
    </vt:vector>
  </HeadingPairs>
  <TitlesOfParts>
    <vt:vector size="11" baseType="lpstr">
      <vt:lpstr>Arial</vt:lpstr>
      <vt:lpstr>Calibri</vt:lpstr>
      <vt:lpstr>Gill Sans</vt:lpstr>
      <vt:lpstr>Wingdings</vt:lpstr>
      <vt:lpstr>Africa RISING presentation_template</vt:lpstr>
      <vt:lpstr>1_Custom Design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Jonathan Odhong', IITA</dc:creator>
  <cp:lastModifiedBy>HP</cp:lastModifiedBy>
  <cp:revision>15</cp:revision>
  <cp:lastPrinted>2011-10-06T11:45:23Z</cp:lastPrinted>
  <dcterms:created xsi:type="dcterms:W3CDTF">2018-05-19T10:21:56Z</dcterms:created>
  <dcterms:modified xsi:type="dcterms:W3CDTF">2018-06-06T09:50:22Z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0x010100289151CC3285AB44A726E4FF20DF659B</vt:lpwstr>
  </property>
</Properties>
</file>